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comments/modernComment_102_52FF5EDD.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40"/>
  </p:notesMasterIdLst>
  <p:sldIdLst>
    <p:sldId id="258" r:id="rId5"/>
    <p:sldId id="2076137301" r:id="rId6"/>
    <p:sldId id="2076137299" r:id="rId7"/>
    <p:sldId id="2076137300" r:id="rId8"/>
    <p:sldId id="2076137272" r:id="rId9"/>
    <p:sldId id="2076137273" r:id="rId10"/>
    <p:sldId id="2076137271" r:id="rId11"/>
    <p:sldId id="1526" r:id="rId12"/>
    <p:sldId id="2076137275" r:id="rId13"/>
    <p:sldId id="1529" r:id="rId14"/>
    <p:sldId id="1512" r:id="rId15"/>
    <p:sldId id="1530" r:id="rId16"/>
    <p:sldId id="2076137286" r:id="rId17"/>
    <p:sldId id="2076137287" r:id="rId18"/>
    <p:sldId id="2076137277" r:id="rId19"/>
    <p:sldId id="2076137304" r:id="rId20"/>
    <p:sldId id="2076137278" r:id="rId21"/>
    <p:sldId id="2076137279" r:id="rId22"/>
    <p:sldId id="2076137280" r:id="rId23"/>
    <p:sldId id="2076137281" r:id="rId24"/>
    <p:sldId id="2076137282" r:id="rId25"/>
    <p:sldId id="2076137256" r:id="rId26"/>
    <p:sldId id="2076137288" r:id="rId27"/>
    <p:sldId id="2076137290" r:id="rId28"/>
    <p:sldId id="2076137289" r:id="rId29"/>
    <p:sldId id="2076137293" r:id="rId30"/>
    <p:sldId id="2076137291" r:id="rId31"/>
    <p:sldId id="2076137292" r:id="rId32"/>
    <p:sldId id="2076137297" r:id="rId33"/>
    <p:sldId id="2076137294" r:id="rId34"/>
    <p:sldId id="2076137296" r:id="rId35"/>
    <p:sldId id="2076137298" r:id="rId36"/>
    <p:sldId id="2076137302" r:id="rId37"/>
    <p:sldId id="2076137295" r:id="rId38"/>
    <p:sldId id="2076137303"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6E6625-0AFC-1698-E0C6-D8BE00BC5DA7}" name="Gonzalo Ruiz" initials="GR" userId="S::gonzaloru@microsoft.com::6bab8f4f-dbf7-4aa3-a52e-81cb67f75b2b" providerId="AD"/>
  <p188:author id="{60F82B4D-F722-265A-8A2E-A9E0EA5A2CB6}" name="Paolo Salvatori" initials="PS" userId="S::paolos@microsoft.com::0c5267b2-01f3-4a59-970e-0d9218d5412e" providerId="AD"/>
  <p188:author id="{95EACE9E-B7C8-25F1-B938-0843A036EE2D}" name="Arsen Vladimirskiy" initials="AV" userId="S::arsenv@microsoft.com::c4ddd734-90e4-4696-8284-14d18e88a160" providerId="AD"/>
  <p188:author id="{226795DE-BD1A-87F3-34CE-4A0DA9D5218E}" name="Dorin Cohen-Leira" initials="DC" userId="S::dorincl@microsoft.com::49346e6f-7097-4585-b3c1-8b64386dc0e1"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272" autoAdjust="0"/>
  </p:normalViewPr>
  <p:slideViewPr>
    <p:cSldViewPr snapToGrid="0">
      <p:cViewPr varScale="1">
        <p:scale>
          <a:sx n="76" d="100"/>
          <a:sy n="76" d="100"/>
        </p:scale>
        <p:origin x="213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comments/modernComment_102_52FF5EDD.xml><?xml version="1.0" encoding="utf-8"?>
<p188:cmLst xmlns:a="http://schemas.openxmlformats.org/drawingml/2006/main" xmlns:r="http://schemas.openxmlformats.org/officeDocument/2006/relationships" xmlns:p188="http://schemas.microsoft.com/office/powerpoint/2018/8/main">
  <p188:cm id="{8F882614-116B-453B-AECC-804B5DF396DE}" authorId="{95EACE9E-B7C8-25F1-B938-0843A036EE2D}" status="resolved" created="2021-10-18T18:28:19.053">
    <ac:txMkLst xmlns:ac="http://schemas.microsoft.com/office/drawing/2013/main/command">
      <pc:docMk xmlns:pc="http://schemas.microsoft.com/office/powerpoint/2013/main/command"/>
      <pc:sldMk xmlns:pc="http://schemas.microsoft.com/office/powerpoint/2013/main/command" cId="1392467677" sldId="258"/>
      <ac:spMk id="2" creationId="{FBEA78FB-2765-7548-9243-8D5F8F8CCC72}"/>
      <ac:txMk cp="0" len="51">
        <ac:context len="52" hash="3821901045"/>
      </ac:txMk>
    </ac:txMkLst>
    <p188:pos x="3365499" y="698499"/>
    <p188:replyLst>
      <p188:reply id="{BAD35976-1348-4BA5-92A8-ABF27CF51140}" authorId="{60F82B4D-F722-265A-8A2E-A9E0EA5A2CB6}" created="2021-10-20T08:44:46.564">
        <p188:txBody>
          <a:bodyPr/>
          <a:lstStyle/>
          <a:p>
            <a:r>
              <a:rPr lang="it-IT"/>
              <a:t>Thanks mate, we can extend and reuse this deck with ISVs</a:t>
            </a:r>
          </a:p>
        </p188:txBody>
      </p188:reply>
      <p188:reply id="{914FEE90-C664-4504-9067-B93097FD1DA5}" authorId="{226795DE-BD1A-87F3-34CE-4A0DA9D5218E}" created="2021-10-20T10:16:06.018">
        <p188:txBody>
          <a:bodyPr/>
          <a:lstStyle/>
          <a:p>
            <a:r>
              <a:rPr lang="en-US"/>
              <a:t>Like the structure and thorough walkthrough! great work. Personally, i think s 19 should be "setting the scene for this session" since we will have very diverse crowd possibly coming from on prem iaas paas and cloud native companies - doing a short overview of the possible entry points to position  each participants in the benefit from this session would be an advantage.  Otherwise we may loose some as we progress , cause they will be too advanced. my 2 cents </a:t>
            </a:r>
          </a:p>
        </p188:txBody>
      </p188:reply>
      <p188:reply id="{47E6E701-DE49-4734-A5B7-8E702BA90409}" authorId="{60F82B4D-F722-265A-8A2E-A9E0EA5A2CB6}" created="2021-10-20T12:00:06.037">
        <p188:txBody>
          <a:bodyPr/>
          <a:lstStyle/>
          <a:p>
            <a:r>
              <a:rPr lang="it-IT"/>
              <a:t>I can move 19th slide at the beginning, no worries, I also considered to start with 19th and 20th- I moved slides and agenda</a:t>
            </a:r>
          </a:p>
        </p188:txBody>
      </p188:reply>
    </p188:replyLst>
    <p188:txBody>
      <a:bodyPr/>
      <a:lstStyle/>
      <a:p>
        <a:r>
          <a:rPr lang="en-US"/>
          <a:t>Awesome content!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1B035B-74A9-4823-B229-D2264654ADBB}" type="datetimeFigureOut">
              <a:rPr lang="it-IT" smtClean="0"/>
              <a:t>27/10/2021</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DEA24-40B4-4309-8674-27A7BFC58A7E}" type="slidenum">
              <a:rPr lang="it-IT" smtClean="0"/>
              <a:t>‹#›</a:t>
            </a:fld>
            <a:endParaRPr lang="it-IT"/>
          </a:p>
        </p:txBody>
      </p:sp>
    </p:spTree>
    <p:extLst>
      <p:ext uri="{BB962C8B-B14F-4D97-AF65-F5344CB8AC3E}">
        <p14:creationId xmlns:p14="http://schemas.microsoft.com/office/powerpoint/2010/main" val="2400020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sz="1050" dirty="0"/>
          </a:p>
        </p:txBody>
      </p:sp>
      <p:sp>
        <p:nvSpPr>
          <p:cNvPr id="4" name="Slide Number Placeholder 3"/>
          <p:cNvSpPr>
            <a:spLocks noGrp="1"/>
          </p:cNvSpPr>
          <p:nvPr>
            <p:ph type="sldNum" sz="quarter" idx="5"/>
          </p:nvPr>
        </p:nvSpPr>
        <p:spPr/>
        <p:txBody>
          <a:bodyPr/>
          <a:lstStyle/>
          <a:p>
            <a:fld id="{B86DEA24-40B4-4309-8674-27A7BFC58A7E}" type="slidenum">
              <a:rPr lang="it-IT" smtClean="0"/>
              <a:t>3</a:t>
            </a:fld>
            <a:endParaRPr lang="it-IT"/>
          </a:p>
        </p:txBody>
      </p:sp>
    </p:spTree>
    <p:extLst>
      <p:ext uri="{BB962C8B-B14F-4D97-AF65-F5344CB8AC3E}">
        <p14:creationId xmlns:p14="http://schemas.microsoft.com/office/powerpoint/2010/main" val="875314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noProof="0" dirty="0"/>
          </a:p>
        </p:txBody>
      </p:sp>
      <p:sp>
        <p:nvSpPr>
          <p:cNvPr id="4" name="Header Placeholder 3"/>
          <p:cNvSpPr>
            <a:spLocks noGrp="1"/>
          </p:cNvSpPr>
          <p:nvPr>
            <p:ph type="hdr" sz="quarter" idx="10"/>
          </p:nvPr>
        </p:nvSpPr>
        <p:spPr/>
        <p:txBody>
          <a:bodyPr/>
          <a:lstStyle/>
          <a:p>
            <a:r>
              <a:rPr lang="en-US"/>
              <a:t>Microsoft Ignite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10/27/2021 10:01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912196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13</a:t>
            </a:fld>
            <a:endParaRPr lang="it-IT"/>
          </a:p>
        </p:txBody>
      </p:sp>
    </p:spTree>
    <p:extLst>
      <p:ext uri="{BB962C8B-B14F-4D97-AF65-F5344CB8AC3E}">
        <p14:creationId xmlns:p14="http://schemas.microsoft.com/office/powerpoint/2010/main" val="1491859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14</a:t>
            </a:fld>
            <a:endParaRPr lang="it-IT"/>
          </a:p>
        </p:txBody>
      </p:sp>
    </p:spTree>
    <p:extLst>
      <p:ext uri="{BB962C8B-B14F-4D97-AF65-F5344CB8AC3E}">
        <p14:creationId xmlns:p14="http://schemas.microsoft.com/office/powerpoint/2010/main" val="1744375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15</a:t>
            </a:fld>
            <a:endParaRPr lang="it-IT"/>
          </a:p>
        </p:txBody>
      </p:sp>
    </p:spTree>
    <p:extLst>
      <p:ext uri="{BB962C8B-B14F-4D97-AF65-F5344CB8AC3E}">
        <p14:creationId xmlns:p14="http://schemas.microsoft.com/office/powerpoint/2010/main" val="1094167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16</a:t>
            </a:fld>
            <a:endParaRPr lang="it-IT"/>
          </a:p>
        </p:txBody>
      </p:sp>
    </p:spTree>
    <p:extLst>
      <p:ext uri="{BB962C8B-B14F-4D97-AF65-F5344CB8AC3E}">
        <p14:creationId xmlns:p14="http://schemas.microsoft.com/office/powerpoint/2010/main" val="896903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19</a:t>
            </a:fld>
            <a:endParaRPr lang="it-IT"/>
          </a:p>
        </p:txBody>
      </p:sp>
    </p:spTree>
    <p:extLst>
      <p:ext uri="{BB962C8B-B14F-4D97-AF65-F5344CB8AC3E}">
        <p14:creationId xmlns:p14="http://schemas.microsoft.com/office/powerpoint/2010/main" val="1086799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21</a:t>
            </a:fld>
            <a:endParaRPr lang="it-IT"/>
          </a:p>
        </p:txBody>
      </p:sp>
    </p:spTree>
    <p:extLst>
      <p:ext uri="{BB962C8B-B14F-4D97-AF65-F5344CB8AC3E}">
        <p14:creationId xmlns:p14="http://schemas.microsoft.com/office/powerpoint/2010/main" val="196794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2592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23</a:t>
            </a:fld>
            <a:endParaRPr lang="it-IT"/>
          </a:p>
        </p:txBody>
      </p:sp>
    </p:spTree>
    <p:extLst>
      <p:ext uri="{BB962C8B-B14F-4D97-AF65-F5344CB8AC3E}">
        <p14:creationId xmlns:p14="http://schemas.microsoft.com/office/powerpoint/2010/main" val="2189252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26</a:t>
            </a:fld>
            <a:endParaRPr lang="it-IT"/>
          </a:p>
        </p:txBody>
      </p:sp>
    </p:spTree>
    <p:extLst>
      <p:ext uri="{BB962C8B-B14F-4D97-AF65-F5344CB8AC3E}">
        <p14:creationId xmlns:p14="http://schemas.microsoft.com/office/powerpoint/2010/main" val="3973795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4</a:t>
            </a:fld>
            <a:endParaRPr lang="it-IT"/>
          </a:p>
        </p:txBody>
      </p:sp>
    </p:spTree>
    <p:extLst>
      <p:ext uri="{BB962C8B-B14F-4D97-AF65-F5344CB8AC3E}">
        <p14:creationId xmlns:p14="http://schemas.microsoft.com/office/powerpoint/2010/main" val="7806583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32</a:t>
            </a:fld>
            <a:endParaRPr lang="it-IT"/>
          </a:p>
        </p:txBody>
      </p:sp>
    </p:spTree>
    <p:extLst>
      <p:ext uri="{BB962C8B-B14F-4D97-AF65-F5344CB8AC3E}">
        <p14:creationId xmlns:p14="http://schemas.microsoft.com/office/powerpoint/2010/main" val="321187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DF3B8A6F-051E-44CF-BF0A-5503AF213BCC}" type="slidenum">
              <a:rPr lang="en-GB" smtClean="0"/>
              <a:t>35</a:t>
            </a:fld>
            <a:endParaRPr lang="en-GB"/>
          </a:p>
        </p:txBody>
      </p:sp>
    </p:spTree>
    <p:extLst>
      <p:ext uri="{BB962C8B-B14F-4D97-AF65-F5344CB8AC3E}">
        <p14:creationId xmlns:p14="http://schemas.microsoft.com/office/powerpoint/2010/main" val="43341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5</a:t>
            </a:fld>
            <a:endParaRPr lang="it-IT"/>
          </a:p>
        </p:txBody>
      </p:sp>
    </p:spTree>
    <p:extLst>
      <p:ext uri="{BB962C8B-B14F-4D97-AF65-F5344CB8AC3E}">
        <p14:creationId xmlns:p14="http://schemas.microsoft.com/office/powerpoint/2010/main" val="2689142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6</a:t>
            </a:fld>
            <a:endParaRPr lang="it-IT"/>
          </a:p>
        </p:txBody>
      </p:sp>
    </p:spTree>
    <p:extLst>
      <p:ext uri="{BB962C8B-B14F-4D97-AF65-F5344CB8AC3E}">
        <p14:creationId xmlns:p14="http://schemas.microsoft.com/office/powerpoint/2010/main" val="1716102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DEA24-40B4-4309-8674-27A7BFC58A7E}" type="slidenum">
              <a:rPr lang="it-IT" smtClean="0"/>
              <a:t>7</a:t>
            </a:fld>
            <a:endParaRPr lang="it-IT"/>
          </a:p>
        </p:txBody>
      </p:sp>
    </p:spTree>
    <p:extLst>
      <p:ext uri="{BB962C8B-B14F-4D97-AF65-F5344CB8AC3E}">
        <p14:creationId xmlns:p14="http://schemas.microsoft.com/office/powerpoint/2010/main" val="4084399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noProof="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10/27/2021</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571559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noProof="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10/27/2021</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292622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Tx/>
              <a:buChar char="-"/>
            </a:pPr>
            <a:endParaRPr lang="en-US" baseline="0"/>
          </a:p>
        </p:txBody>
      </p:sp>
      <p:sp>
        <p:nvSpPr>
          <p:cNvPr id="4" name="Header Placeholder 3"/>
          <p:cNvSpPr>
            <a:spLocks noGrp="1"/>
          </p:cNvSpPr>
          <p:nvPr>
            <p:ph type="hdr" sz="quarter" idx="10"/>
          </p:nvPr>
        </p:nvSpPr>
        <p:spPr/>
        <p:txBody>
          <a:bodyPr/>
          <a:lstStyle/>
          <a:p>
            <a:r>
              <a:rPr lang="en-US">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10/27/2021 10:01 AM</a:t>
            </a:fld>
            <a:endParaRPr lang="en-US">
              <a:solidFill>
                <a:prstClr val="black"/>
              </a:solidFill>
            </a:endParaRPr>
          </a:p>
        </p:txBody>
      </p:sp>
    </p:spTree>
    <p:extLst>
      <p:ext uri="{BB962C8B-B14F-4D97-AF65-F5344CB8AC3E}">
        <p14:creationId xmlns:p14="http://schemas.microsoft.com/office/powerpoint/2010/main" val="3926492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p:txBody>
      </p:sp>
      <p:sp>
        <p:nvSpPr>
          <p:cNvPr id="4" name="Header Placeholder 3"/>
          <p:cNvSpPr>
            <a:spLocks noGrp="1"/>
          </p:cNvSpPr>
          <p:nvPr>
            <p:ph type="hdr" sz="quarter" idx="10"/>
          </p:nvPr>
        </p:nvSpPr>
        <p:spPr/>
        <p:txBody>
          <a:bodyPr/>
          <a:lstStyle/>
          <a:p>
            <a:r>
              <a:rPr lang="en-US">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10/27/2021 10:01 AM</a:t>
            </a:fld>
            <a:endParaRPr lang="en-US">
              <a:solidFill>
                <a:prstClr val="black"/>
              </a:solidFill>
            </a:endParaRPr>
          </a:p>
        </p:txBody>
      </p:sp>
    </p:spTree>
    <p:extLst>
      <p:ext uri="{BB962C8B-B14F-4D97-AF65-F5344CB8AC3E}">
        <p14:creationId xmlns:p14="http://schemas.microsoft.com/office/powerpoint/2010/main" val="4206338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32.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28273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77329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193840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2813484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42451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3449690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06457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091754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9" name="Picture 8">
            <a:extLst>
              <a:ext uri="{FF2B5EF4-FFF2-40B4-BE49-F238E27FC236}">
                <a16:creationId xmlns:a16="http://schemas.microsoft.com/office/drawing/2014/main" id="{B9D6A64F-1DE0-4FEC-A349-BB022B868381}"/>
              </a:ext>
            </a:extLst>
          </p:cNvPr>
          <p:cNvPicPr>
            <a:picLocks noChangeAspect="1"/>
          </p:cNvPicPr>
          <p:nvPr userDrawn="1"/>
        </p:nvPicPr>
        <p:blipFill>
          <a:blip r:embed="rId3"/>
          <a:stretch>
            <a:fillRect/>
          </a:stretch>
        </p:blipFill>
        <p:spPr>
          <a:xfrm>
            <a:off x="5326447" y="0"/>
            <a:ext cx="6865553" cy="6858000"/>
          </a:xfrm>
          <a:prstGeom prst="rect">
            <a:avLst/>
          </a:prstGeom>
        </p:spPr>
      </p:pic>
    </p:spTree>
    <p:extLst>
      <p:ext uri="{BB962C8B-B14F-4D97-AF65-F5344CB8AC3E}">
        <p14:creationId xmlns:p14="http://schemas.microsoft.com/office/powerpoint/2010/main" val="1296482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96491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910242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5818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51812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420608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208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867807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52844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4083092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93684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460542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74282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504088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63396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10583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73779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425543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80245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3991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09319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3321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72506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5905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6211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267757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7216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558515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229888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60473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9272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97822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216950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1670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3353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94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03035216-6151-46A5-91EE-2C332D6D9BE4}"/>
              </a:ext>
            </a:extLst>
          </p:cNvPr>
          <p:cNvPicPr>
            <a:picLocks noChangeAspect="1"/>
          </p:cNvPicPr>
          <p:nvPr userDrawn="1"/>
        </p:nvPicPr>
        <p:blipFill>
          <a:blip r:embed="rId3"/>
          <a:stretch>
            <a:fillRect/>
          </a:stretch>
        </p:blipFill>
        <p:spPr>
          <a:xfrm>
            <a:off x="5316132" y="-1"/>
            <a:ext cx="6882174" cy="6872214"/>
          </a:xfrm>
          <a:prstGeom prst="rect">
            <a:avLst/>
          </a:prstGeom>
        </p:spPr>
      </p:pic>
    </p:spTree>
    <p:extLst>
      <p:ext uri="{BB962C8B-B14F-4D97-AF65-F5344CB8AC3E}">
        <p14:creationId xmlns:p14="http://schemas.microsoft.com/office/powerpoint/2010/main" val="280071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48772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49294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71144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496356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943501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1846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14403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63212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43284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2057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106765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72526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61248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90272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60762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90260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91766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67012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4327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42434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692435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63318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70842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081062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35768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918182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629498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07476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10213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84036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03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0356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246816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134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87887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39821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5FC21-E952-4FBE-A7A0-FF628881F8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047AE0C3-AC24-4EAC-804E-089F721A41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47C115-0C4C-497B-A1E7-A42376F0AFA5}"/>
              </a:ext>
            </a:extLst>
          </p:cNvPr>
          <p:cNvSpPr>
            <a:spLocks noGrp="1"/>
          </p:cNvSpPr>
          <p:nvPr>
            <p:ph type="dt" sz="half" idx="10"/>
          </p:nvPr>
        </p:nvSpPr>
        <p:spPr/>
        <p:txBody>
          <a:bodyPr/>
          <a:lstStyle/>
          <a:p>
            <a:fld id="{A259769E-99A5-420D-B5BD-0E9961CAE3FC}" type="datetimeFigureOut">
              <a:rPr lang="it-IT" smtClean="0"/>
              <a:t>27/10/2021</a:t>
            </a:fld>
            <a:endParaRPr lang="it-IT"/>
          </a:p>
        </p:txBody>
      </p:sp>
      <p:sp>
        <p:nvSpPr>
          <p:cNvPr id="5" name="Footer Placeholder 4">
            <a:extLst>
              <a:ext uri="{FF2B5EF4-FFF2-40B4-BE49-F238E27FC236}">
                <a16:creationId xmlns:a16="http://schemas.microsoft.com/office/drawing/2014/main" id="{B8A07D71-A9CE-48B8-B004-4317F6CE4A7D}"/>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76916B0E-B787-4879-B515-1DF6B0D78AF5}"/>
              </a:ext>
            </a:extLst>
          </p:cNvPr>
          <p:cNvSpPr>
            <a:spLocks noGrp="1"/>
          </p:cNvSpPr>
          <p:nvPr>
            <p:ph type="sldNum" sz="quarter" idx="12"/>
          </p:nvPr>
        </p:nvSpPr>
        <p:spPr/>
        <p:txBody>
          <a:bodyPr/>
          <a:lstStyle/>
          <a:p>
            <a:fld id="{5413D037-A895-4DFC-8541-F54BDD955898}" type="slidenum">
              <a:rPr lang="it-IT" smtClean="0"/>
              <a:t>‹#›</a:t>
            </a:fld>
            <a:endParaRPr lang="it-IT"/>
          </a:p>
        </p:txBody>
      </p:sp>
    </p:spTree>
    <p:extLst>
      <p:ext uri="{BB962C8B-B14F-4D97-AF65-F5344CB8AC3E}">
        <p14:creationId xmlns:p14="http://schemas.microsoft.com/office/powerpoint/2010/main" val="207266532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98375-FFC9-448A-BA0F-4DB1F07EFEE6}"/>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552682A4-B3A7-40EC-82E5-86AE1159BB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8A06ABF7-9098-4BB9-B1EB-473AA7CA7940}"/>
              </a:ext>
            </a:extLst>
          </p:cNvPr>
          <p:cNvSpPr>
            <a:spLocks noGrp="1"/>
          </p:cNvSpPr>
          <p:nvPr>
            <p:ph type="dt" sz="half" idx="10"/>
          </p:nvPr>
        </p:nvSpPr>
        <p:spPr/>
        <p:txBody>
          <a:bodyPr/>
          <a:lstStyle/>
          <a:p>
            <a:fld id="{A259769E-99A5-420D-B5BD-0E9961CAE3FC}" type="datetimeFigureOut">
              <a:rPr lang="it-IT" smtClean="0"/>
              <a:t>27/10/2021</a:t>
            </a:fld>
            <a:endParaRPr lang="it-IT"/>
          </a:p>
        </p:txBody>
      </p:sp>
      <p:sp>
        <p:nvSpPr>
          <p:cNvPr id="5" name="Footer Placeholder 4">
            <a:extLst>
              <a:ext uri="{FF2B5EF4-FFF2-40B4-BE49-F238E27FC236}">
                <a16:creationId xmlns:a16="http://schemas.microsoft.com/office/drawing/2014/main" id="{7ADB6790-EBFD-46B8-A481-EAE4D874AFA5}"/>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AA15F4F6-7702-46B8-88EC-E2494DD5C63A}"/>
              </a:ext>
            </a:extLst>
          </p:cNvPr>
          <p:cNvSpPr>
            <a:spLocks noGrp="1"/>
          </p:cNvSpPr>
          <p:nvPr>
            <p:ph type="sldNum" sz="quarter" idx="12"/>
          </p:nvPr>
        </p:nvSpPr>
        <p:spPr/>
        <p:txBody>
          <a:bodyPr/>
          <a:lstStyle/>
          <a:p>
            <a:fld id="{5413D037-A895-4DFC-8541-F54BDD955898}" type="slidenum">
              <a:rPr lang="it-IT" smtClean="0"/>
              <a:t>‹#›</a:t>
            </a:fld>
            <a:endParaRPr lang="it-IT"/>
          </a:p>
        </p:txBody>
      </p:sp>
    </p:spTree>
    <p:extLst>
      <p:ext uri="{BB962C8B-B14F-4D97-AF65-F5344CB8AC3E}">
        <p14:creationId xmlns:p14="http://schemas.microsoft.com/office/powerpoint/2010/main" val="5788634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266700" y="1128891"/>
            <a:ext cx="11658600" cy="1612749"/>
          </a:xfrm>
        </p:spPr>
        <p:txBody>
          <a:bodyPr/>
          <a:lstStyle>
            <a:lvl1pPr>
              <a:defRPr>
                <a:solidFill>
                  <a:srgbClr val="32145A"/>
                </a:solidFill>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a:xfrm>
            <a:off x="266700" y="95042"/>
            <a:ext cx="11658600" cy="738664"/>
          </a:xfrm>
        </p:spPr>
        <p:txBody>
          <a:bodyPr/>
          <a:lstStyle>
            <a:lvl1pPr>
              <a:defRPr sz="4800">
                <a:solidFill>
                  <a:srgbClr val="32145A"/>
                </a:solidFill>
              </a:defRPr>
            </a:lvl1pPr>
          </a:lstStyle>
          <a:p>
            <a:r>
              <a:rPr lang="en-US"/>
              <a:t>Click to edit title</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505" y="6180673"/>
            <a:ext cx="1828800" cy="672712"/>
          </a:xfrm>
          <a:prstGeom prst="rect">
            <a:avLst/>
          </a:prstGeom>
        </p:spPr>
      </p:pic>
    </p:spTree>
    <p:extLst>
      <p:ext uri="{BB962C8B-B14F-4D97-AF65-F5344CB8AC3E}">
        <p14:creationId xmlns:p14="http://schemas.microsoft.com/office/powerpoint/2010/main" val="181419806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412047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1548380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746"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745"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 id="2147483722" r:id="rId63"/>
    <p:sldLayoutId id="2147483723" r:id="rId64"/>
    <p:sldLayoutId id="2147483724" r:id="rId65"/>
    <p:sldLayoutId id="2147483725" r:id="rId66"/>
    <p:sldLayoutId id="2147483726" r:id="rId67"/>
    <p:sldLayoutId id="2147483727" r:id="rId68"/>
    <p:sldLayoutId id="2147483728" r:id="rId69"/>
    <p:sldLayoutId id="2147483729" r:id="rId70"/>
    <p:sldLayoutId id="2147483730" r:id="rId71"/>
    <p:sldLayoutId id="2147483731" r:id="rId72"/>
    <p:sldLayoutId id="2147483732" r:id="rId73"/>
    <p:sldLayoutId id="2147483733" r:id="rId74"/>
    <p:sldLayoutId id="2147483734" r:id="rId75"/>
    <p:sldLayoutId id="2147483735" r:id="rId76"/>
    <p:sldLayoutId id="2147483736" r:id="rId77"/>
    <p:sldLayoutId id="2147483737" r:id="rId78"/>
    <p:sldLayoutId id="2147483738" r:id="rId79"/>
    <p:sldLayoutId id="2147483739" r:id="rId80"/>
    <p:sldLayoutId id="2147483740" r:id="rId81"/>
    <p:sldLayoutId id="2147483741" r:id="rId82"/>
    <p:sldLayoutId id="2147483742" r:id="rId83"/>
    <p:sldLayoutId id="2147483743" r:id="rId84"/>
    <p:sldLayoutId id="2147483744" r:id="rId8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microsoft.com/office/2018/10/relationships/comments" Target="../comments/modernComment_102_52FF5EDD.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1.xml"/><Relationship Id="rId1" Type="http://schemas.openxmlformats.org/officeDocument/2006/relationships/slideLayout" Target="../slideLayouts/slideLayout35.xml"/><Relationship Id="rId4" Type="http://schemas.openxmlformats.org/officeDocument/2006/relationships/image" Target="../media/image47.emf"/></Relationships>
</file>

<file path=ppt/slides/_rels/slide1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2.xml"/><Relationship Id="rId1" Type="http://schemas.openxmlformats.org/officeDocument/2006/relationships/slideLayout" Target="../slideLayouts/slideLayout35.xml"/><Relationship Id="rId4" Type="http://schemas.openxmlformats.org/officeDocument/2006/relationships/image" Target="../media/image49.emf"/></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36.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6.xml"/><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84.xml"/></Relationships>
</file>

<file path=ppt/slides/_rels/slide23.xml.rels><?xml version="1.0" encoding="UTF-8" standalone="yes"?>
<Relationships xmlns="http://schemas.openxmlformats.org/package/2006/relationships"><Relationship Id="rId3" Type="http://schemas.openxmlformats.org/officeDocument/2006/relationships/hyperlink" Target="https://www.cncf.io/" TargetMode="External"/><Relationship Id="rId2" Type="http://schemas.openxmlformats.org/officeDocument/2006/relationships/notesSlide" Target="../notesSlides/notesSlide18.xml"/><Relationship Id="rId1" Type="http://schemas.openxmlformats.org/officeDocument/2006/relationships/slideLayout" Target="../slideLayouts/slideLayout84.xml"/><Relationship Id="rId5" Type="http://schemas.openxmlformats.org/officeDocument/2006/relationships/hyperlink" Target="https://github.com/dotnet-architecture/eShopOnContainers" TargetMode="Externa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8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4.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4.xml"/></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4.xml"/></Relationships>
</file>

<file path=ppt/slides/_rels/slide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84.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4.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4.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84.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4.xml"/><Relationship Id="rId5" Type="http://schemas.openxmlformats.org/officeDocument/2006/relationships/hyperlink" Target="https://docs.microsoft.com/en-us/azure/architecture/reference-architectures/containers/aks-microservices/aks-microservices" TargetMode="External"/><Relationship Id="rId4" Type="http://schemas.openxmlformats.org/officeDocument/2006/relationships/hyperlink" Target="https://docs.microsoft.com/en-us/azure/architecture/reference-architectures/containers/aks-microservices/aks-microservices-advanced"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docs.microsoft.com/en-us/azure/architecture/reference-architectures/containers/aks-microservices/aks-microservices" TargetMode="External"/><Relationship Id="rId3" Type="http://schemas.openxmlformats.org/officeDocument/2006/relationships/hyperlink" Target="https://docs.microsoft.com/en-us/azure/architecture/guide/multitenant/considerations/overview" TargetMode="External"/><Relationship Id="rId7" Type="http://schemas.openxmlformats.org/officeDocument/2006/relationships/hyperlink" Target="https://docs.microsoft.com/en-us/azure/architecture/reference-architectures/containers/aks-microservices/aks-microservices-advanced" TargetMode="External"/><Relationship Id="rId2" Type="http://schemas.openxmlformats.org/officeDocument/2006/relationships/hyperlink" Target="https://docs.microsoft.com/en-us/azure/architecture/guide/architecture-styles/microservices" TargetMode="External"/><Relationship Id="rId1" Type="http://schemas.openxmlformats.org/officeDocument/2006/relationships/slideLayout" Target="../slideLayouts/slideLayout84.xml"/><Relationship Id="rId6" Type="http://schemas.openxmlformats.org/officeDocument/2006/relationships/hyperlink" Target="https://github.com/dotnet-architecture/eShopOnContainers" TargetMode="External"/><Relationship Id="rId11" Type="http://schemas.openxmlformats.org/officeDocument/2006/relationships/hyperlink" Target="https://docs.microsoft.com/en-us/azure/architecture/example-scenario/gitops-aks/gitops-blueprint-aks" TargetMode="External"/><Relationship Id="rId5" Type="http://schemas.openxmlformats.org/officeDocument/2006/relationships/hyperlink" Target="https://docs.microsoft.com/en-us/dotnet/architecture/cloud-native/" TargetMode="External"/><Relationship Id="rId10" Type="http://schemas.openxmlformats.org/officeDocument/2006/relationships/hyperlink" Target="https://docs.microsoft.com/en-us/azure/architecture/microservices/model/domain-analysis" TargetMode="External"/><Relationship Id="rId4" Type="http://schemas.openxmlformats.org/officeDocument/2006/relationships/hyperlink" Target="https://docs.microsoft.com/en-us/dotnet/architecture/modernize-with-azure-containers/" TargetMode="External"/><Relationship Id="rId9" Type="http://schemas.openxmlformats.org/officeDocument/2006/relationships/hyperlink" Target="https://docs.microsoft.com/en-us/azure/architecture/example-scenario/aks-agic/aks-agic"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79.xml"/><Relationship Id="rId6" Type="http://schemas.openxmlformats.org/officeDocument/2006/relationships/image" Target="../media/image73.png"/><Relationship Id="rId5" Type="http://schemas.openxmlformats.org/officeDocument/2006/relationships/hyperlink" Target="https://forms.office.com/r/TP2uc132x4" TargetMode="External"/><Relationship Id="rId4" Type="http://schemas.openxmlformats.org/officeDocument/2006/relationships/hyperlink" Target="mailto:saas-academy@microsoft.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4.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A78FB-2765-7548-9243-8D5F8F8CCC72}"/>
              </a:ext>
            </a:extLst>
          </p:cNvPr>
          <p:cNvSpPr>
            <a:spLocks noGrp="1"/>
          </p:cNvSpPr>
          <p:nvPr>
            <p:ph type="title"/>
          </p:nvPr>
        </p:nvSpPr>
        <p:spPr/>
        <p:txBody>
          <a:bodyPr/>
          <a:lstStyle/>
          <a:p>
            <a:r>
              <a:rPr lang="en-US"/>
              <a:t>Breaking down the monolith in your SaaS application</a:t>
            </a:r>
          </a:p>
        </p:txBody>
      </p:sp>
      <p:sp>
        <p:nvSpPr>
          <p:cNvPr id="3" name="Text Placeholder 2">
            <a:extLst>
              <a:ext uri="{FF2B5EF4-FFF2-40B4-BE49-F238E27FC236}">
                <a16:creationId xmlns:a16="http://schemas.microsoft.com/office/drawing/2014/main" id="{56D4A0DE-AF44-374E-9D7A-88CEA0E6F6A9}"/>
              </a:ext>
            </a:extLst>
          </p:cNvPr>
          <p:cNvSpPr>
            <a:spLocks noGrp="1"/>
          </p:cNvSpPr>
          <p:nvPr>
            <p:ph type="body" sz="quarter" idx="12"/>
          </p:nvPr>
        </p:nvSpPr>
        <p:spPr>
          <a:xfrm>
            <a:off x="276814" y="4274916"/>
            <a:ext cx="4947119" cy="1998562"/>
          </a:xfrm>
        </p:spPr>
        <p:txBody>
          <a:bodyPr vert="horz" wrap="square" lIns="0" tIns="0" rIns="0" bIns="0" rtlCol="0" anchor="t">
            <a:normAutofit/>
          </a:bodyPr>
          <a:lstStyle/>
          <a:p>
            <a:r>
              <a:rPr lang="en-US" b="1" dirty="0"/>
              <a:t>Paolo Salvatori</a:t>
            </a:r>
            <a:endParaRPr lang="en-US" dirty="0"/>
          </a:p>
          <a:p>
            <a:r>
              <a:rPr lang="en-US" dirty="0"/>
              <a:t>Principal System Engineer</a:t>
            </a:r>
          </a:p>
          <a:p>
            <a:r>
              <a:rPr lang="en-US">
                <a:cs typeface="Segoe UI"/>
              </a:rPr>
              <a:t>FastTrack for Azure - ISVs and Startups</a:t>
            </a:r>
          </a:p>
          <a:p>
            <a:r>
              <a:rPr lang="en-US" dirty="0"/>
              <a:t>@babosbird</a:t>
            </a:r>
          </a:p>
        </p:txBody>
      </p:sp>
    </p:spTree>
    <p:extLst>
      <p:ext uri="{BB962C8B-B14F-4D97-AF65-F5344CB8AC3E}">
        <p14:creationId xmlns:p14="http://schemas.microsoft.com/office/powerpoint/2010/main" val="139246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a:xfrm>
            <a:off x="269239" y="1189495"/>
            <a:ext cx="11653523" cy="5227588"/>
          </a:xfrm>
          <a:prstGeom prst="rect">
            <a:avLst/>
          </a:prstGeom>
        </p:spPr>
        <p:txBody>
          <a:bodyPr vert="horz" wrap="square" lIns="143428" tIns="89642" rIns="143428" bIns="89642" rtlCol="0" anchor="t">
            <a:normAutofit/>
          </a:bodyPr>
          <a:lstStyle/>
          <a:p>
            <a:pPr>
              <a:spcBef>
                <a:spcPts val="200"/>
              </a:spcBef>
              <a:spcAft>
                <a:spcPts val="200"/>
              </a:spcAft>
              <a:buFont typeface="Arial" panose="020B0604020202020204" pitchFamily="34" charset="0"/>
              <a:buChar char="•"/>
            </a:pPr>
            <a:r>
              <a:rPr lang="en-US" sz="3431">
                <a:latin typeface="Open Sans" panose="020B0606030504020204" pitchFamily="34" charset="0"/>
                <a:ea typeface="Open Sans" panose="020B0606030504020204" pitchFamily="34" charset="0"/>
                <a:cs typeface="Open Sans" panose="020B0606030504020204" pitchFamily="34" charset="0"/>
              </a:rPr>
              <a:t>Do </a:t>
            </a:r>
            <a:r>
              <a:rPr lang="x-none" sz="3431">
                <a:latin typeface="Open Sans" panose="020B0606030504020204" pitchFamily="34" charset="0"/>
                <a:ea typeface="Open Sans" panose="020B0606030504020204" pitchFamily="34" charset="0"/>
                <a:cs typeface="Open Sans" panose="020B0606030504020204" pitchFamily="34" charset="0"/>
              </a:rPr>
              <a:t>one thing well</a:t>
            </a:r>
            <a:endParaRPr lang="en-US" sz="3431">
              <a:latin typeface="Open Sans" panose="020B0606030504020204" pitchFamily="34" charset="0"/>
              <a:ea typeface="Open Sans" panose="020B0606030504020204" pitchFamily="34" charset="0"/>
              <a:cs typeface="Open Sans" panose="020B0606030504020204" pitchFamily="34" charset="0"/>
            </a:endParaRPr>
          </a:p>
          <a:p>
            <a:pPr lvl="1">
              <a:spcBef>
                <a:spcPts val="200"/>
              </a:spcBef>
              <a:spcAft>
                <a:spcPts val="200"/>
              </a:spcAft>
              <a:buFont typeface="Courier New" panose="02070309020205020404" pitchFamily="49" charset="0"/>
              <a:buChar char="o"/>
            </a:pPr>
            <a:r>
              <a:rPr lang="x-none">
                <a:latin typeface="Open Sans" panose="020B0606030504020204" pitchFamily="34" charset="0"/>
                <a:ea typeface="Open Sans" panose="020B0606030504020204" pitchFamily="34" charset="0"/>
                <a:cs typeface="Open Sans" panose="020B0606030504020204" pitchFamily="34" charset="0"/>
              </a:rPr>
              <a:t>Manage independent code and state</a:t>
            </a:r>
            <a:endParaRPr lang="en-US">
              <a:latin typeface="Open Sans" panose="020B0606030504020204" pitchFamily="34" charset="0"/>
              <a:ea typeface="Open Sans" panose="020B0606030504020204" pitchFamily="34" charset="0"/>
              <a:cs typeface="Open Sans" panose="020B0606030504020204" pitchFamily="34" charset="0"/>
            </a:endParaRPr>
          </a:p>
          <a:p>
            <a:pPr lvl="1">
              <a:spcBef>
                <a:spcPts val="200"/>
              </a:spcBef>
              <a:spcAft>
                <a:spcPts val="200"/>
              </a:spcAft>
              <a:buFont typeface="Courier New" panose="02070309020205020404" pitchFamily="49" charset="0"/>
              <a:buChar char="o"/>
            </a:pPr>
            <a:r>
              <a:rPr lang="en-US">
                <a:latin typeface="Open Sans" panose="020B0606030504020204" pitchFamily="34" charset="0"/>
                <a:ea typeface="Open Sans" panose="020B0606030504020204" pitchFamily="34" charset="0"/>
                <a:cs typeface="Open Sans" panose="020B0606030504020204" pitchFamily="34" charset="0"/>
              </a:rPr>
              <a:t>Are generally developed by a small cross-functional team </a:t>
            </a:r>
          </a:p>
          <a:p>
            <a:pPr lvl="1">
              <a:spcBef>
                <a:spcPts val="200"/>
              </a:spcBef>
              <a:spcAft>
                <a:spcPts val="200"/>
              </a:spcAft>
              <a:buFont typeface="Courier New" panose="02070309020205020404" pitchFamily="49" charset="0"/>
              <a:buChar char="o"/>
            </a:pPr>
            <a:r>
              <a:rPr lang="en-US">
                <a:latin typeface="Open Sans" panose="020B0606030504020204" pitchFamily="34" charset="0"/>
                <a:ea typeface="Open Sans" panose="020B0606030504020204" pitchFamily="34" charset="0"/>
                <a:cs typeface="Open Sans" panose="020B0606030504020204" pitchFamily="34" charset="0"/>
              </a:rPr>
              <a:t>Are </a:t>
            </a:r>
            <a:r>
              <a:rPr lang="x-none">
                <a:latin typeface="Open Sans" panose="020B0606030504020204" pitchFamily="34" charset="0"/>
                <a:ea typeface="Open Sans" panose="020B0606030504020204" pitchFamily="34" charset="0"/>
                <a:cs typeface="Open Sans" panose="020B0606030504020204" pitchFamily="34" charset="0"/>
              </a:rPr>
              <a:t>built with task-appropriate languages/frameworks </a:t>
            </a:r>
          </a:p>
          <a:p>
            <a:pPr lvl="1">
              <a:spcBef>
                <a:spcPts val="200"/>
              </a:spcBef>
              <a:spcAft>
                <a:spcPts val="200"/>
              </a:spcAft>
            </a:pPr>
            <a:endParaRPr lang="en-US" sz="1961">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p:cNvSpPr>
            <a:spLocks noGrp="1"/>
          </p:cNvSpPr>
          <p:nvPr>
            <p:ph type="title"/>
          </p:nvPr>
        </p:nvSpPr>
        <p:spPr/>
        <p:txBody>
          <a:bodyPr>
            <a:normAutofit/>
          </a:bodyPr>
          <a:lstStyle/>
          <a:p>
            <a:r>
              <a:rPr lang="en-US"/>
              <a:t>Microservices…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868" y="2816359"/>
            <a:ext cx="1618848" cy="1973859"/>
          </a:xfrm>
          <a:prstGeom prst="rect">
            <a:avLst/>
          </a:prstGeom>
        </p:spPr>
      </p:pic>
    </p:spTree>
    <p:extLst>
      <p:ext uri="{BB962C8B-B14F-4D97-AF65-F5344CB8AC3E}">
        <p14:creationId xmlns:p14="http://schemas.microsoft.com/office/powerpoint/2010/main" val="32895937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a:xfrm>
            <a:off x="269239" y="1189495"/>
            <a:ext cx="11653523" cy="5227588"/>
          </a:xfrm>
          <a:prstGeom prst="rect">
            <a:avLst/>
          </a:prstGeom>
        </p:spPr>
        <p:txBody>
          <a:bodyPr vert="horz" wrap="square" lIns="143428" tIns="89642" rIns="143428" bIns="89642" rtlCol="0" anchor="t">
            <a:normAutofit/>
          </a:bodyPr>
          <a:lstStyle/>
          <a:p>
            <a:pPr>
              <a:spcBef>
                <a:spcPts val="200"/>
              </a:spcBef>
              <a:spcAft>
                <a:spcPts val="200"/>
              </a:spcAft>
              <a:buFont typeface="Arial" panose="020B0604020202020204" pitchFamily="34" charset="0"/>
              <a:buChar char="•"/>
            </a:pPr>
            <a:r>
              <a:rPr lang="en-US" sz="3431">
                <a:latin typeface="Open Sans" panose="020B0606030504020204" pitchFamily="34" charset="0"/>
                <a:ea typeface="Open Sans" panose="020B0606030504020204" pitchFamily="34" charset="0"/>
                <a:cs typeface="Open Sans" panose="020B0606030504020204" pitchFamily="34" charset="0"/>
              </a:rPr>
              <a:t>Do </a:t>
            </a:r>
            <a:r>
              <a:rPr lang="x-none" sz="3431">
                <a:latin typeface="Open Sans" panose="020B0606030504020204" pitchFamily="34" charset="0"/>
                <a:ea typeface="Open Sans" panose="020B0606030504020204" pitchFamily="34" charset="0"/>
                <a:cs typeface="Open Sans" panose="020B0606030504020204" pitchFamily="34" charset="0"/>
              </a:rPr>
              <a:t>one thing well</a:t>
            </a:r>
            <a:endParaRPr lang="en-US" sz="3431">
              <a:latin typeface="Open Sans" panose="020B0606030504020204" pitchFamily="34" charset="0"/>
              <a:ea typeface="Open Sans" panose="020B0606030504020204" pitchFamily="34" charset="0"/>
              <a:cs typeface="Open Sans" panose="020B0606030504020204" pitchFamily="34" charset="0"/>
            </a:endParaRPr>
          </a:p>
          <a:p>
            <a:pPr lvl="1">
              <a:spcBef>
                <a:spcPts val="200"/>
              </a:spcBef>
              <a:spcAft>
                <a:spcPts val="200"/>
              </a:spcAft>
              <a:buFont typeface="Courier New" panose="02070309020205020404" pitchFamily="49" charset="0"/>
              <a:buChar char="o"/>
            </a:pPr>
            <a:r>
              <a:rPr lang="x-none">
                <a:latin typeface="Open Sans" panose="020B0606030504020204" pitchFamily="34" charset="0"/>
                <a:ea typeface="Open Sans" panose="020B0606030504020204" pitchFamily="34" charset="0"/>
                <a:cs typeface="Open Sans" panose="020B0606030504020204" pitchFamily="34" charset="0"/>
              </a:rPr>
              <a:t>Manage independent code and state</a:t>
            </a:r>
            <a:endParaRPr lang="en-US">
              <a:latin typeface="Open Sans" panose="020B0606030504020204" pitchFamily="34" charset="0"/>
              <a:ea typeface="Open Sans" panose="020B0606030504020204" pitchFamily="34" charset="0"/>
              <a:cs typeface="Open Sans" panose="020B0606030504020204" pitchFamily="34" charset="0"/>
            </a:endParaRPr>
          </a:p>
          <a:p>
            <a:pPr lvl="1">
              <a:spcBef>
                <a:spcPts val="200"/>
              </a:spcBef>
              <a:spcAft>
                <a:spcPts val="200"/>
              </a:spcAft>
              <a:buFont typeface="Courier New" panose="02070309020205020404" pitchFamily="49" charset="0"/>
              <a:buChar char="o"/>
            </a:pPr>
            <a:r>
              <a:rPr lang="en-US">
                <a:latin typeface="Open Sans" panose="020B0606030504020204" pitchFamily="34" charset="0"/>
                <a:ea typeface="Open Sans" panose="020B0606030504020204" pitchFamily="34" charset="0"/>
                <a:cs typeface="Open Sans" panose="020B0606030504020204" pitchFamily="34" charset="0"/>
              </a:rPr>
              <a:t>Are generally developed by a small cross-functional team </a:t>
            </a:r>
          </a:p>
          <a:p>
            <a:pPr lvl="1">
              <a:spcBef>
                <a:spcPts val="200"/>
              </a:spcBef>
              <a:spcAft>
                <a:spcPts val="200"/>
              </a:spcAft>
              <a:buFont typeface="Courier New" panose="02070309020205020404" pitchFamily="49" charset="0"/>
              <a:buChar char="o"/>
            </a:pPr>
            <a:r>
              <a:rPr lang="en-US">
                <a:latin typeface="Open Sans" panose="020B0606030504020204" pitchFamily="34" charset="0"/>
                <a:ea typeface="Open Sans" panose="020B0606030504020204" pitchFamily="34" charset="0"/>
                <a:cs typeface="Open Sans" panose="020B0606030504020204" pitchFamily="34" charset="0"/>
              </a:rPr>
              <a:t>Are </a:t>
            </a:r>
            <a:r>
              <a:rPr lang="x-none">
                <a:latin typeface="Open Sans" panose="020B0606030504020204" pitchFamily="34" charset="0"/>
                <a:ea typeface="Open Sans" panose="020B0606030504020204" pitchFamily="34" charset="0"/>
                <a:cs typeface="Open Sans" panose="020B0606030504020204" pitchFamily="34" charset="0"/>
              </a:rPr>
              <a:t>built with task-appropriate languages/frameworks </a:t>
            </a:r>
          </a:p>
          <a:p>
            <a:pPr lvl="1">
              <a:spcBef>
                <a:spcPts val="200"/>
              </a:spcBef>
              <a:spcAft>
                <a:spcPts val="200"/>
              </a:spcAft>
            </a:pPr>
            <a:endParaRPr lang="en-US" sz="1961">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buFont typeface="Arial" panose="020B0604020202020204" pitchFamily="34" charset="0"/>
              <a:buChar char="•"/>
            </a:pPr>
            <a:r>
              <a:rPr lang="en-US" sz="3529">
                <a:latin typeface="Open Sans" panose="020B0606030504020204" pitchFamily="34" charset="0"/>
                <a:ea typeface="Open Sans" panose="020B0606030504020204" pitchFamily="34" charset="0"/>
                <a:cs typeface="Open Sans" panose="020B0606030504020204" pitchFamily="34" charset="0"/>
              </a:rPr>
              <a:t>Are loosely coupled</a:t>
            </a:r>
          </a:p>
          <a:p>
            <a:pPr lvl="1">
              <a:spcBef>
                <a:spcPts val="200"/>
              </a:spcBef>
              <a:spcAft>
                <a:spcPts val="200"/>
              </a:spcAft>
              <a:buFont typeface="Courier New" panose="02070309020205020404" pitchFamily="49" charset="0"/>
              <a:buChar char="o"/>
            </a:pPr>
            <a:r>
              <a:rPr lang="x-none">
                <a:latin typeface="Open Sans" panose="020B0606030504020204" pitchFamily="34" charset="0"/>
                <a:ea typeface="Open Sans" panose="020B0606030504020204" pitchFamily="34" charset="0"/>
                <a:cs typeface="Open Sans" panose="020B0606030504020204" pitchFamily="34" charset="0"/>
              </a:rPr>
              <a:t>Communicate over well-defined interfaces/protocol</a:t>
            </a:r>
            <a:r>
              <a:rPr lang="en-US">
                <a:latin typeface="Open Sans" panose="020B0606030504020204" pitchFamily="34" charset="0"/>
                <a:ea typeface="Open Sans" panose="020B0606030504020204" pitchFamily="34" charset="0"/>
                <a:cs typeface="Open Sans" panose="020B0606030504020204" pitchFamily="34" charset="0"/>
              </a:rPr>
              <a:t>s</a:t>
            </a:r>
          </a:p>
          <a:p>
            <a:pPr lvl="1">
              <a:spcBef>
                <a:spcPts val="200"/>
              </a:spcBef>
              <a:spcAft>
                <a:spcPts val="200"/>
              </a:spcAft>
              <a:buFont typeface="Courier New" panose="02070309020205020404" pitchFamily="49" charset="0"/>
              <a:buChar char="o"/>
            </a:pPr>
            <a:r>
              <a:rPr lang="en-US">
                <a:latin typeface="Open Sans" panose="020B0606030504020204" pitchFamily="34" charset="0"/>
                <a:ea typeface="Open Sans" panose="020B0606030504020204" pitchFamily="34" charset="0"/>
                <a:cs typeface="Open Sans" panose="020B0606030504020204" pitchFamily="34" charset="0"/>
              </a:rPr>
              <a:t>Have</a:t>
            </a:r>
            <a:r>
              <a:rPr lang="x-none">
                <a:latin typeface="Open Sans" panose="020B0606030504020204" pitchFamily="34" charset="0"/>
                <a:ea typeface="Open Sans" panose="020B0606030504020204" pitchFamily="34" charset="0"/>
                <a:cs typeface="Open Sans" panose="020B0606030504020204" pitchFamily="34" charset="0"/>
              </a:rPr>
              <a:t> unique name</a:t>
            </a:r>
            <a:r>
              <a:rPr lang="en-US">
                <a:latin typeface="Open Sans" panose="020B0606030504020204" pitchFamily="34" charset="0"/>
                <a:ea typeface="Open Sans" panose="020B0606030504020204" pitchFamily="34" charset="0"/>
                <a:cs typeface="Open Sans" panose="020B0606030504020204" pitchFamily="34" charset="0"/>
              </a:rPr>
              <a:t>s</a:t>
            </a:r>
            <a:r>
              <a:rPr lang="x-none">
                <a:latin typeface="Open Sans" panose="020B0606030504020204" pitchFamily="34" charset="0"/>
                <a:ea typeface="Open Sans" panose="020B0606030504020204" pitchFamily="34" charset="0"/>
                <a:cs typeface="Open Sans" panose="020B0606030504020204" pitchFamily="34" charset="0"/>
              </a:rPr>
              <a:t> (URI) that can be resolved</a:t>
            </a:r>
            <a:endParaRPr lang="en-US">
              <a:latin typeface="Open Sans" panose="020B0606030504020204" pitchFamily="34" charset="0"/>
              <a:ea typeface="Open Sans" panose="020B0606030504020204" pitchFamily="34" charset="0"/>
              <a:cs typeface="Open Sans" panose="020B0606030504020204" pitchFamily="34" charset="0"/>
            </a:endParaRPr>
          </a:p>
          <a:p>
            <a:pPr lvl="1">
              <a:spcBef>
                <a:spcPts val="200"/>
              </a:spcBef>
              <a:spcAft>
                <a:spcPts val="200"/>
              </a:spcAft>
              <a:buFont typeface="Courier New" panose="02070309020205020404" pitchFamily="49" charset="0"/>
              <a:buChar char="o"/>
            </a:pPr>
            <a:r>
              <a:rPr lang="en-US">
                <a:latin typeface="Open Sans" panose="020B0606030504020204" pitchFamily="34" charset="0"/>
                <a:ea typeface="Open Sans" panose="020B0606030504020204" pitchFamily="34" charset="0"/>
                <a:cs typeface="Open Sans" panose="020B0606030504020204" pitchFamily="34" charset="0"/>
              </a:rPr>
              <a:t>Are independently updated, versioned, deployed, and scaled</a:t>
            </a:r>
            <a:endParaRPr lang="x-none">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pP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2"/>
          <p:cNvSpPr>
            <a:spLocks noGrp="1"/>
          </p:cNvSpPr>
          <p:nvPr>
            <p:ph type="title"/>
          </p:nvPr>
        </p:nvSpPr>
        <p:spPr/>
        <p:txBody>
          <a:bodyPr>
            <a:normAutofit/>
          </a:bodyPr>
          <a:lstStyle/>
          <a:p>
            <a:r>
              <a:rPr lang="en-US"/>
              <a:t>Microservices…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3571" y="1914009"/>
            <a:ext cx="3467898" cy="3154629"/>
          </a:xfrm>
          <a:prstGeom prst="rect">
            <a:avLst/>
          </a:prstGeom>
        </p:spPr>
      </p:pic>
    </p:spTree>
    <p:extLst>
      <p:ext uri="{BB962C8B-B14F-4D97-AF65-F5344CB8AC3E}">
        <p14:creationId xmlns:p14="http://schemas.microsoft.com/office/powerpoint/2010/main" val="10827721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9A621282-549A-43CE-AC10-DF5C2DF8BFC7}"/>
              </a:ext>
            </a:extLst>
          </p:cNvPr>
          <p:cNvSpPr/>
          <p:nvPr/>
        </p:nvSpPr>
        <p:spPr>
          <a:xfrm>
            <a:off x="9338008" y="5412075"/>
            <a:ext cx="1888207" cy="1113160"/>
          </a:xfrm>
          <a:prstGeom prst="rect">
            <a:avLst/>
          </a:prstGeom>
          <a:solidFill>
            <a:schemeClr val="accent5">
              <a:lumMod val="60000"/>
              <a:lumOff val="4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chemeClr val="bg1"/>
                </a:solidFill>
                <a:latin typeface="Segoe UI" panose="020B0502040204020203" pitchFamily="34" charset="0"/>
                <a:cs typeface="Segoe UI" panose="020B0502040204020203" pitchFamily="34" charset="0"/>
              </a:rPr>
              <a:t>Thumbnail</a:t>
            </a:r>
          </a:p>
          <a:p>
            <a:pPr algn="ctr"/>
            <a:r>
              <a:rPr lang="en-US" sz="1800" b="1">
                <a:solidFill>
                  <a:schemeClr val="bg1"/>
                </a:solidFill>
                <a:latin typeface="Segoe UI" panose="020B0502040204020203" pitchFamily="34" charset="0"/>
                <a:cs typeface="Segoe UI" panose="020B0502040204020203" pitchFamily="34" charset="0"/>
              </a:rPr>
              <a:t>Service</a:t>
            </a:r>
          </a:p>
        </p:txBody>
      </p:sp>
      <p:sp>
        <p:nvSpPr>
          <p:cNvPr id="25" name="Rectangle 24"/>
          <p:cNvSpPr/>
          <p:nvPr/>
        </p:nvSpPr>
        <p:spPr>
          <a:xfrm>
            <a:off x="3721611" y="2196275"/>
            <a:ext cx="1888207" cy="710393"/>
          </a:xfrm>
          <a:prstGeom prst="rect">
            <a:avLst/>
          </a:prstGeom>
          <a:solidFill>
            <a:schemeClr val="accent5">
              <a:lumMod val="60000"/>
              <a:lumOff val="4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chemeClr val="bg1"/>
                </a:solidFill>
                <a:latin typeface="Segoe UI" panose="020B0502040204020203" pitchFamily="34" charset="0"/>
                <a:cs typeface="Segoe UI" panose="020B0502040204020203" pitchFamily="34" charset="0"/>
              </a:rPr>
              <a:t>Thumbnail</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p>
        </p:txBody>
      </p:sp>
      <p:sp>
        <p:nvSpPr>
          <p:cNvPr id="24" name="Rectangle 23"/>
          <p:cNvSpPr/>
          <p:nvPr/>
        </p:nvSpPr>
        <p:spPr>
          <a:xfrm>
            <a:off x="3569232" y="2043896"/>
            <a:ext cx="1888207" cy="710393"/>
          </a:xfrm>
          <a:prstGeom prst="rect">
            <a:avLst/>
          </a:prstGeom>
          <a:solidFill>
            <a:schemeClr val="accent5">
              <a:lumMod val="60000"/>
              <a:lumOff val="4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chemeClr val="bg1"/>
                </a:solidFill>
                <a:latin typeface="Segoe UI" panose="020B0502040204020203" pitchFamily="34" charset="0"/>
                <a:cs typeface="Segoe UI" panose="020B0502040204020203" pitchFamily="34" charset="0"/>
              </a:rPr>
              <a:t>Thumbnail</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p>
        </p:txBody>
      </p:sp>
      <p:sp>
        <p:nvSpPr>
          <p:cNvPr id="23" name="Rectangle 22"/>
          <p:cNvSpPr/>
          <p:nvPr/>
        </p:nvSpPr>
        <p:spPr>
          <a:xfrm>
            <a:off x="1203807" y="2348653"/>
            <a:ext cx="1888207" cy="710393"/>
          </a:xfrm>
          <a:prstGeom prst="rect">
            <a:avLst/>
          </a:prstGeom>
          <a:solidFill>
            <a:schemeClr val="accent1">
              <a:lumMod val="40000"/>
              <a:lumOff val="6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chemeClr val="bg1"/>
                </a:solidFill>
                <a:latin typeface="Segoe UI" panose="020B0502040204020203" pitchFamily="34" charset="0"/>
                <a:cs typeface="Segoe UI" panose="020B0502040204020203" pitchFamily="34" charset="0"/>
              </a:rPr>
              <a:t>Photo Share</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p>
        </p:txBody>
      </p:sp>
      <p:sp>
        <p:nvSpPr>
          <p:cNvPr id="22" name="Rectangle 21"/>
          <p:cNvSpPr/>
          <p:nvPr/>
        </p:nvSpPr>
        <p:spPr>
          <a:xfrm>
            <a:off x="1051428" y="2196275"/>
            <a:ext cx="1888207" cy="710393"/>
          </a:xfrm>
          <a:prstGeom prst="rect">
            <a:avLst/>
          </a:prstGeom>
          <a:solidFill>
            <a:schemeClr val="accent1">
              <a:lumMod val="40000"/>
              <a:lumOff val="6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chemeClr val="bg1"/>
                </a:solidFill>
                <a:latin typeface="Segoe UI" panose="020B0502040204020203" pitchFamily="34" charset="0"/>
                <a:cs typeface="Segoe UI" panose="020B0502040204020203" pitchFamily="34" charset="0"/>
              </a:rPr>
              <a:t>Photo Share</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p>
        </p:txBody>
      </p:sp>
      <p:sp>
        <p:nvSpPr>
          <p:cNvPr id="21" name="Rectangle 20"/>
          <p:cNvSpPr/>
          <p:nvPr/>
        </p:nvSpPr>
        <p:spPr>
          <a:xfrm>
            <a:off x="899050" y="2043896"/>
            <a:ext cx="1888207" cy="710393"/>
          </a:xfrm>
          <a:prstGeom prst="rect">
            <a:avLst/>
          </a:prstGeom>
          <a:solidFill>
            <a:schemeClr val="accent1">
              <a:lumMod val="40000"/>
              <a:lumOff val="6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chemeClr val="bg1"/>
                </a:solidFill>
                <a:latin typeface="Segoe UI" panose="020B0502040204020203" pitchFamily="34" charset="0"/>
                <a:cs typeface="Segoe UI" panose="020B0502040204020203" pitchFamily="34" charset="0"/>
              </a:rPr>
              <a:t>Photo Share</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a:t>Microservice Architecture Benefits</a:t>
            </a:r>
          </a:p>
        </p:txBody>
      </p:sp>
      <p:sp>
        <p:nvSpPr>
          <p:cNvPr id="6" name="Rectangle 5"/>
          <p:cNvSpPr/>
          <p:nvPr/>
        </p:nvSpPr>
        <p:spPr>
          <a:xfrm>
            <a:off x="746671" y="1891518"/>
            <a:ext cx="1888207" cy="710393"/>
          </a:xfrm>
          <a:prstGeom prst="rect">
            <a:avLst/>
          </a:prstGeom>
          <a:solidFill>
            <a:schemeClr val="accent1">
              <a:lumMod val="40000"/>
              <a:lumOff val="6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chemeClr val="bg1"/>
                </a:solidFill>
                <a:latin typeface="Segoe UI" panose="020B0502040204020203" pitchFamily="34" charset="0"/>
                <a:cs typeface="Segoe UI" panose="020B0502040204020203" pitchFamily="34" charset="0"/>
              </a:rPr>
              <a:t>Photo Share</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p>
        </p:txBody>
      </p:sp>
      <p:sp>
        <p:nvSpPr>
          <p:cNvPr id="7" name="Rectangle 6"/>
          <p:cNvSpPr/>
          <p:nvPr/>
        </p:nvSpPr>
        <p:spPr>
          <a:xfrm>
            <a:off x="3416854" y="1891518"/>
            <a:ext cx="1888207" cy="710393"/>
          </a:xfrm>
          <a:prstGeom prst="rect">
            <a:avLst/>
          </a:prstGeom>
          <a:solidFill>
            <a:schemeClr val="accent5">
              <a:lumMod val="60000"/>
              <a:lumOff val="4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chemeClr val="bg1"/>
                </a:solidFill>
                <a:latin typeface="Segoe UI" panose="020B0502040204020203" pitchFamily="34" charset="0"/>
                <a:cs typeface="Segoe UI" panose="020B0502040204020203" pitchFamily="34" charset="0"/>
              </a:rPr>
              <a:t>Thumbnail</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p>
        </p:txBody>
      </p:sp>
      <p:sp>
        <p:nvSpPr>
          <p:cNvPr id="11" name="Rectangle 10"/>
          <p:cNvSpPr/>
          <p:nvPr/>
        </p:nvSpPr>
        <p:spPr>
          <a:xfrm>
            <a:off x="6673638" y="3971256"/>
            <a:ext cx="4558390" cy="1134433"/>
          </a:xfrm>
          <a:prstGeom prst="rect">
            <a:avLst/>
          </a:prstGeom>
          <a:solidFill>
            <a:schemeClr val="accent1">
              <a:lumMod val="40000"/>
              <a:lumOff val="6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chemeClr val="bg1"/>
                </a:solidFill>
                <a:latin typeface="Segoe UI" panose="020B0502040204020203" pitchFamily="34" charset="0"/>
                <a:cs typeface="Segoe UI" panose="020B0502040204020203" pitchFamily="34" charset="0"/>
              </a:rPr>
              <a:t>Photo Share Service</a:t>
            </a:r>
          </a:p>
        </p:txBody>
      </p:sp>
      <p:sp>
        <p:nvSpPr>
          <p:cNvPr id="13" name="Rectangle 12"/>
          <p:cNvSpPr/>
          <p:nvPr/>
        </p:nvSpPr>
        <p:spPr>
          <a:xfrm>
            <a:off x="9068734" y="4352485"/>
            <a:ext cx="1651941" cy="312345"/>
          </a:xfrm>
          <a:prstGeom prst="rect">
            <a:avLst/>
          </a:prstGeom>
          <a:solidFill>
            <a:schemeClr val="accent1">
              <a:lumMod val="75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chemeClr val="bg1"/>
                </a:solidFill>
                <a:latin typeface="Segoe UI" panose="020B0502040204020203" pitchFamily="34" charset="0"/>
                <a:cs typeface="Segoe UI" panose="020B0502040204020203" pitchFamily="34" charset="0"/>
              </a:rPr>
              <a:t>Thumbnail</a:t>
            </a:r>
          </a:p>
        </p:txBody>
      </p:sp>
      <p:sp>
        <p:nvSpPr>
          <p:cNvPr id="14" name="Rectangle 13"/>
          <p:cNvSpPr/>
          <p:nvPr/>
        </p:nvSpPr>
        <p:spPr>
          <a:xfrm>
            <a:off x="9068735" y="4680707"/>
            <a:ext cx="1651942" cy="312345"/>
          </a:xfrm>
          <a:prstGeom prst="rect">
            <a:avLst/>
          </a:prstGeom>
          <a:solidFill>
            <a:schemeClr val="accent1"/>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chemeClr val="bg1"/>
                </a:solidFill>
                <a:latin typeface="Segoe UI" panose="020B0502040204020203" pitchFamily="34" charset="0"/>
                <a:cs typeface="Segoe UI" panose="020B0502040204020203" pitchFamily="34" charset="0"/>
              </a:rPr>
              <a:t>SharedLib-v7</a:t>
            </a:r>
          </a:p>
        </p:txBody>
      </p:sp>
      <p:sp>
        <p:nvSpPr>
          <p:cNvPr id="17" name="Rectangle 16"/>
          <p:cNvSpPr/>
          <p:nvPr/>
        </p:nvSpPr>
        <p:spPr>
          <a:xfrm>
            <a:off x="6673637" y="5412075"/>
            <a:ext cx="1888207" cy="1113160"/>
          </a:xfrm>
          <a:prstGeom prst="rect">
            <a:avLst/>
          </a:prstGeom>
          <a:solidFill>
            <a:schemeClr val="accent1">
              <a:lumMod val="40000"/>
              <a:lumOff val="6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chemeClr val="bg1"/>
                </a:solidFill>
                <a:latin typeface="Segoe UI" panose="020B0502040204020203" pitchFamily="34" charset="0"/>
                <a:cs typeface="Segoe UI" panose="020B0502040204020203" pitchFamily="34" charset="0"/>
              </a:rPr>
              <a:t>Photo Share</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p>
        </p:txBody>
      </p:sp>
      <p:sp>
        <p:nvSpPr>
          <p:cNvPr id="18" name="Rectangle 17"/>
          <p:cNvSpPr/>
          <p:nvPr/>
        </p:nvSpPr>
        <p:spPr>
          <a:xfrm>
            <a:off x="6791260" y="6049309"/>
            <a:ext cx="1651941" cy="342035"/>
          </a:xfrm>
          <a:prstGeom prst="rect">
            <a:avLst/>
          </a:prstGeom>
          <a:solidFill>
            <a:schemeClr val="accent1"/>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chemeClr val="bg1"/>
                </a:solidFill>
                <a:latin typeface="Segoe UI" panose="020B0502040204020203" pitchFamily="34" charset="0"/>
                <a:cs typeface="Segoe UI" panose="020B0502040204020203" pitchFamily="34" charset="0"/>
              </a:rPr>
              <a:t>SharedLib-v1</a:t>
            </a:r>
          </a:p>
        </p:txBody>
      </p:sp>
      <p:sp>
        <p:nvSpPr>
          <p:cNvPr id="26" name="Rectangle 25"/>
          <p:cNvSpPr/>
          <p:nvPr/>
        </p:nvSpPr>
        <p:spPr>
          <a:xfrm>
            <a:off x="6673638" y="1999247"/>
            <a:ext cx="1888207" cy="1015150"/>
          </a:xfrm>
          <a:prstGeom prst="rect">
            <a:avLst/>
          </a:prstGeom>
          <a:solidFill>
            <a:schemeClr val="accent1">
              <a:lumMod val="40000"/>
              <a:lumOff val="6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chemeClr val="bg1"/>
                </a:solidFill>
                <a:latin typeface="Segoe UI" panose="020B0502040204020203" pitchFamily="34" charset="0"/>
                <a:cs typeface="Segoe UI" panose="020B0502040204020203" pitchFamily="34" charset="0"/>
              </a:rPr>
              <a:t>Photo Share</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Node.js</a:t>
            </a:r>
          </a:p>
        </p:txBody>
      </p:sp>
      <p:sp>
        <p:nvSpPr>
          <p:cNvPr id="27" name="Rectangle 26"/>
          <p:cNvSpPr/>
          <p:nvPr/>
        </p:nvSpPr>
        <p:spPr>
          <a:xfrm>
            <a:off x="9343821" y="1999247"/>
            <a:ext cx="1888207" cy="1015150"/>
          </a:xfrm>
          <a:prstGeom prst="rect">
            <a:avLst/>
          </a:prstGeom>
          <a:solidFill>
            <a:schemeClr val="accent5">
              <a:lumMod val="60000"/>
              <a:lumOff val="4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chemeClr val="bg1"/>
                </a:solidFill>
                <a:latin typeface="Segoe UI" panose="020B0502040204020203" pitchFamily="34" charset="0"/>
                <a:cs typeface="Segoe UI" panose="020B0502040204020203" pitchFamily="34" charset="0"/>
              </a:rPr>
              <a:t>Thumbnail</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.NET</a:t>
            </a:r>
          </a:p>
        </p:txBody>
      </p:sp>
      <p:sp>
        <p:nvSpPr>
          <p:cNvPr id="28" name="Rectangle 27"/>
          <p:cNvSpPr/>
          <p:nvPr/>
        </p:nvSpPr>
        <p:spPr>
          <a:xfrm>
            <a:off x="817937" y="4432771"/>
            <a:ext cx="1888207" cy="1015150"/>
          </a:xfrm>
          <a:prstGeom prst="rect">
            <a:avLst/>
          </a:prstGeom>
          <a:solidFill>
            <a:schemeClr val="accent1">
              <a:lumMod val="40000"/>
              <a:lumOff val="6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a:solidFill>
                  <a:schemeClr val="bg1"/>
                </a:solidFill>
                <a:latin typeface="Segoe UI" panose="020B0502040204020203" pitchFamily="34" charset="0"/>
                <a:cs typeface="Segoe UI" panose="020B0502040204020203" pitchFamily="34" charset="0"/>
              </a:rPr>
              <a:t>Photo Share</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V1</a:t>
            </a:r>
          </a:p>
        </p:txBody>
      </p:sp>
      <p:sp>
        <p:nvSpPr>
          <p:cNvPr id="29" name="Rectangle 28"/>
          <p:cNvSpPr/>
          <p:nvPr/>
        </p:nvSpPr>
        <p:spPr>
          <a:xfrm>
            <a:off x="3488120" y="4424772"/>
            <a:ext cx="1888207" cy="1015150"/>
          </a:xfrm>
          <a:prstGeom prst="rect">
            <a:avLst/>
          </a:prstGeom>
          <a:solidFill>
            <a:schemeClr val="accent2">
              <a:lumMod val="60000"/>
              <a:lumOff val="4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chemeClr val="bg1"/>
                </a:solidFill>
                <a:latin typeface="Segoe UI" panose="020B0502040204020203" pitchFamily="34" charset="0"/>
                <a:cs typeface="Segoe UI" panose="020B0502040204020203" pitchFamily="34" charset="0"/>
              </a:rPr>
              <a:t>Thumbnail</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Service</a:t>
            </a:r>
            <a:br>
              <a:rPr lang="en-US" sz="1800" b="1">
                <a:solidFill>
                  <a:schemeClr val="bg1"/>
                </a:solidFill>
                <a:latin typeface="Segoe UI" panose="020B0502040204020203" pitchFamily="34" charset="0"/>
                <a:cs typeface="Segoe UI" panose="020B0502040204020203" pitchFamily="34" charset="0"/>
              </a:rPr>
            </a:br>
            <a:r>
              <a:rPr lang="en-US" sz="1800" b="1">
                <a:solidFill>
                  <a:schemeClr val="bg1"/>
                </a:solidFill>
                <a:latin typeface="Segoe UI" panose="020B0502040204020203" pitchFamily="34" charset="0"/>
                <a:cs typeface="Segoe UI" panose="020B0502040204020203" pitchFamily="34" charset="0"/>
              </a:rPr>
              <a:t>V1</a:t>
            </a:r>
          </a:p>
        </p:txBody>
      </p:sp>
      <p:sp>
        <p:nvSpPr>
          <p:cNvPr id="31" name="Rectangle 30"/>
          <p:cNvSpPr/>
          <p:nvPr/>
        </p:nvSpPr>
        <p:spPr>
          <a:xfrm>
            <a:off x="9477176" y="6066970"/>
            <a:ext cx="1625478" cy="342035"/>
          </a:xfrm>
          <a:prstGeom prst="rect">
            <a:avLst/>
          </a:prstGeom>
          <a:solidFill>
            <a:schemeClr val="accent1"/>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chemeClr val="bg1"/>
                </a:solidFill>
                <a:latin typeface="Segoe UI" panose="020B0502040204020203" pitchFamily="34" charset="0"/>
                <a:cs typeface="Segoe UI" panose="020B0502040204020203" pitchFamily="34" charset="0"/>
              </a:rPr>
              <a:t>SharedLib-v7</a:t>
            </a:r>
          </a:p>
        </p:txBody>
      </p:sp>
      <p:sp>
        <p:nvSpPr>
          <p:cNvPr id="33" name="TextBox 32"/>
          <p:cNvSpPr txBox="1"/>
          <p:nvPr/>
        </p:nvSpPr>
        <p:spPr>
          <a:xfrm>
            <a:off x="1075986" y="1089982"/>
            <a:ext cx="3605330" cy="634443"/>
          </a:xfrm>
          <a:prstGeom prst="rect">
            <a:avLst/>
          </a:prstGeom>
          <a:noFill/>
        </p:spPr>
        <p:txBody>
          <a:bodyPr wrap="square" lIns="182854" tIns="146284" rIns="182854" bIns="146284" rtlCol="0" anchor="t" anchorCtr="0">
            <a:spAutoFit/>
          </a:bodyPr>
          <a:lstStyle/>
          <a:p>
            <a:pPr>
              <a:lnSpc>
                <a:spcPct val="90000"/>
              </a:lnSpc>
              <a:spcAft>
                <a:spcPts val="600"/>
              </a:spcAft>
            </a:pPr>
            <a:r>
              <a:rPr lang="en-US" sz="2400" b="1">
                <a:gradFill>
                  <a:gsLst>
                    <a:gs pos="2917">
                      <a:schemeClr val="tx1"/>
                    </a:gs>
                    <a:gs pos="30000">
                      <a:schemeClr val="tx1"/>
                    </a:gs>
                  </a:gsLst>
                  <a:lin ang="5400000" scaled="0"/>
                </a:gradFill>
              </a:rPr>
              <a:t>Scale Independently</a:t>
            </a:r>
          </a:p>
        </p:txBody>
      </p:sp>
      <p:sp>
        <p:nvSpPr>
          <p:cNvPr id="34" name="TextBox 33"/>
          <p:cNvSpPr txBox="1"/>
          <p:nvPr/>
        </p:nvSpPr>
        <p:spPr>
          <a:xfrm>
            <a:off x="6432341" y="1212905"/>
            <a:ext cx="4686361" cy="634443"/>
          </a:xfrm>
          <a:prstGeom prst="rect">
            <a:avLst/>
          </a:prstGeom>
          <a:noFill/>
        </p:spPr>
        <p:txBody>
          <a:bodyPr wrap="square" lIns="182854" tIns="146284" rIns="182854" bIns="146284" rtlCol="0" anchor="t" anchorCtr="0">
            <a:spAutoFit/>
          </a:bodyPr>
          <a:lstStyle/>
          <a:p>
            <a:pPr>
              <a:lnSpc>
                <a:spcPct val="90000"/>
              </a:lnSpc>
              <a:spcAft>
                <a:spcPts val="600"/>
              </a:spcAft>
            </a:pPr>
            <a:r>
              <a:rPr lang="en-US" sz="2400" b="1">
                <a:gradFill>
                  <a:gsLst>
                    <a:gs pos="2917">
                      <a:schemeClr val="tx1"/>
                    </a:gs>
                    <a:gs pos="30000">
                      <a:schemeClr val="tx1"/>
                    </a:gs>
                  </a:gsLst>
                  <a:lin ang="5400000" scaled="0"/>
                </a:gradFill>
              </a:rPr>
              <a:t>Different Technology Stacks</a:t>
            </a:r>
          </a:p>
        </p:txBody>
      </p:sp>
      <p:sp>
        <p:nvSpPr>
          <p:cNvPr id="35" name="TextBox 34"/>
          <p:cNvSpPr txBox="1"/>
          <p:nvPr/>
        </p:nvSpPr>
        <p:spPr>
          <a:xfrm>
            <a:off x="6432341" y="3333014"/>
            <a:ext cx="5535881" cy="627824"/>
          </a:xfrm>
          <a:prstGeom prst="rect">
            <a:avLst/>
          </a:prstGeom>
          <a:noFill/>
        </p:spPr>
        <p:txBody>
          <a:bodyPr wrap="square" lIns="182854" tIns="146284" rIns="182854" bIns="146284" rtlCol="0" anchor="t" anchorCtr="0">
            <a:spAutoFit/>
          </a:bodyPr>
          <a:lstStyle/>
          <a:p>
            <a:pPr>
              <a:lnSpc>
                <a:spcPct val="90000"/>
              </a:lnSpc>
              <a:spcAft>
                <a:spcPts val="600"/>
              </a:spcAft>
            </a:pPr>
            <a:r>
              <a:rPr lang="en-US" sz="2400" b="1">
                <a:gradFill>
                  <a:gsLst>
                    <a:gs pos="2917">
                      <a:schemeClr val="tx1"/>
                    </a:gs>
                    <a:gs pos="30000">
                      <a:schemeClr val="tx1"/>
                    </a:gs>
                  </a:gsLst>
                  <a:lin ang="5400000" scaled="0"/>
                </a:gradFill>
              </a:rPr>
              <a:t>Eliminate Conflicting Dependencies</a:t>
            </a:r>
          </a:p>
        </p:txBody>
      </p:sp>
      <p:sp>
        <p:nvSpPr>
          <p:cNvPr id="36" name="TextBox 35"/>
          <p:cNvSpPr txBox="1"/>
          <p:nvPr/>
        </p:nvSpPr>
        <p:spPr>
          <a:xfrm>
            <a:off x="588264" y="3314524"/>
            <a:ext cx="5021554" cy="973462"/>
          </a:xfrm>
          <a:prstGeom prst="rect">
            <a:avLst/>
          </a:prstGeom>
          <a:noFill/>
        </p:spPr>
        <p:txBody>
          <a:bodyPr wrap="square" lIns="182854" tIns="146284" rIns="182854" bIns="146284" rtlCol="0" anchor="t" anchorCtr="0">
            <a:spAutoFit/>
          </a:bodyPr>
          <a:lstStyle/>
          <a:p>
            <a:pPr algn="ctr">
              <a:lnSpc>
                <a:spcPct val="90000"/>
              </a:lnSpc>
              <a:spcAft>
                <a:spcPts val="600"/>
              </a:spcAft>
            </a:pPr>
            <a:r>
              <a:rPr lang="en-US" sz="2400" b="1">
                <a:gradFill>
                  <a:gsLst>
                    <a:gs pos="2917">
                      <a:schemeClr val="tx1"/>
                    </a:gs>
                    <a:gs pos="30000">
                      <a:schemeClr val="tx1"/>
                    </a:gs>
                  </a:gsLst>
                  <a:lin ang="5400000" scaled="0"/>
                </a:gradFill>
              </a:rPr>
              <a:t>Independent Deployments</a:t>
            </a:r>
            <a:br>
              <a:rPr lang="en-US" sz="2400" b="1">
                <a:gradFill>
                  <a:gsLst>
                    <a:gs pos="2917">
                      <a:schemeClr val="tx1"/>
                    </a:gs>
                    <a:gs pos="30000">
                      <a:schemeClr val="tx1"/>
                    </a:gs>
                  </a:gsLst>
                  <a:lin ang="5400000" scaled="0"/>
                </a:gradFill>
              </a:rPr>
            </a:br>
            <a:r>
              <a:rPr lang="en-US" sz="2400" b="1">
                <a:gradFill>
                  <a:gsLst>
                    <a:gs pos="2917">
                      <a:schemeClr val="tx1"/>
                    </a:gs>
                    <a:gs pos="30000">
                      <a:schemeClr val="tx1"/>
                    </a:gs>
                  </a:gsLst>
                  <a:lin ang="5400000" scaled="0"/>
                </a:gradFill>
              </a:rPr>
              <a:t>and Versioning</a:t>
            </a:r>
          </a:p>
        </p:txBody>
      </p:sp>
      <p:sp>
        <p:nvSpPr>
          <p:cNvPr id="37" name="Rectangle 36"/>
          <p:cNvSpPr/>
          <p:nvPr/>
        </p:nvSpPr>
        <p:spPr>
          <a:xfrm>
            <a:off x="3488120" y="4432771"/>
            <a:ext cx="1888207" cy="1015150"/>
          </a:xfrm>
          <a:prstGeom prst="rect">
            <a:avLst/>
          </a:prstGeom>
          <a:solidFill>
            <a:schemeClr val="accent5">
              <a:lumMod val="60000"/>
              <a:lumOff val="40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chemeClr val="bg1"/>
                </a:solidFill>
                <a:latin typeface="Segoe UI" panose="020B0502040204020203" pitchFamily="34" charset="0"/>
                <a:cs typeface="Segoe UI" panose="020B0502040204020203" pitchFamily="34" charset="0"/>
              </a:rPr>
              <a:t>Thumbnail</a:t>
            </a:r>
            <a:br>
              <a:rPr lang="en-US" sz="1800" b="1" dirty="0">
                <a:solidFill>
                  <a:schemeClr val="bg1"/>
                </a:solidFill>
                <a:latin typeface="Segoe UI" panose="020B0502040204020203" pitchFamily="34" charset="0"/>
                <a:cs typeface="Segoe UI" panose="020B0502040204020203" pitchFamily="34" charset="0"/>
              </a:rPr>
            </a:br>
            <a:r>
              <a:rPr lang="en-US" sz="1800" b="1" dirty="0">
                <a:solidFill>
                  <a:schemeClr val="bg1"/>
                </a:solidFill>
                <a:latin typeface="Segoe UI" panose="020B0502040204020203" pitchFamily="34" charset="0"/>
                <a:cs typeface="Segoe UI" panose="020B0502040204020203" pitchFamily="34" charset="0"/>
              </a:rPr>
              <a:t>Service</a:t>
            </a:r>
            <a:br>
              <a:rPr lang="en-US" sz="1800" b="1" dirty="0">
                <a:solidFill>
                  <a:schemeClr val="bg1"/>
                </a:solidFill>
                <a:latin typeface="Segoe UI" panose="020B0502040204020203" pitchFamily="34" charset="0"/>
                <a:cs typeface="Segoe UI" panose="020B0502040204020203" pitchFamily="34" charset="0"/>
              </a:rPr>
            </a:br>
            <a:r>
              <a:rPr lang="en-US" sz="1800" b="1" dirty="0">
                <a:solidFill>
                  <a:schemeClr val="bg1"/>
                </a:solidFill>
                <a:latin typeface="Segoe UI" panose="020B0502040204020203" pitchFamily="34" charset="0"/>
                <a:cs typeface="Segoe UI" panose="020B0502040204020203" pitchFamily="34" charset="0"/>
              </a:rPr>
              <a:t>V2</a:t>
            </a:r>
          </a:p>
        </p:txBody>
      </p:sp>
      <p:sp>
        <p:nvSpPr>
          <p:cNvPr id="38" name="Rectangle 37"/>
          <p:cNvSpPr/>
          <p:nvPr/>
        </p:nvSpPr>
        <p:spPr>
          <a:xfrm>
            <a:off x="7090264" y="4353646"/>
            <a:ext cx="1651941" cy="342035"/>
          </a:xfrm>
          <a:prstGeom prst="rect">
            <a:avLst/>
          </a:prstGeom>
          <a:solidFill>
            <a:schemeClr val="accent1"/>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a:solidFill>
                  <a:schemeClr val="bg1"/>
                </a:solidFill>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06144" y="4940346"/>
            <a:ext cx="78197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561845" y="2506822"/>
            <a:ext cx="78197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34879" y="2246714"/>
            <a:ext cx="78197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a:stCxn id="17" idx="3"/>
          </p:cNvCxnSpPr>
          <p:nvPr/>
        </p:nvCxnSpPr>
        <p:spPr>
          <a:xfrm>
            <a:off x="8561844" y="5968655"/>
            <a:ext cx="781977" cy="4718"/>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810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par>
                                <p:cTn id="98" presetID="10" presetClass="entr" presetSubtype="0" fill="hold" nodeType="with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fade">
                                      <p:cBhvr>
                                        <p:cTn id="100" dur="500"/>
                                        <p:tgtEl>
                                          <p:spTgt spid="47"/>
                                        </p:tgtEl>
                                      </p:cBhvr>
                                    </p:animEffect>
                                  </p:childTnLst>
                                </p:cTn>
                              </p:par>
                            </p:childTnLst>
                          </p:cTn>
                        </p:par>
                        <p:par>
                          <p:cTn id="101" fill="hold">
                            <p:stCondLst>
                              <p:cond delay="500"/>
                            </p:stCondLst>
                            <p:childTnLst>
                              <p:par>
                                <p:cTn id="102" presetID="9" presetClass="emph" presetSubtype="0" grpId="1" nodeType="afterEffect">
                                  <p:stCondLst>
                                    <p:cond delay="0"/>
                                  </p:stCondLst>
                                  <p:childTnLst>
                                    <p:set>
                                      <p:cBhvr>
                                        <p:cTn id="103" dur="indefinite"/>
                                        <p:tgtEl>
                                          <p:spTgt spid="11"/>
                                        </p:tgtEl>
                                        <p:attrNameLst>
                                          <p:attrName>style.opacity</p:attrName>
                                        </p:attrNameLst>
                                      </p:cBhvr>
                                      <p:to>
                                        <p:strVal val="0.5"/>
                                      </p:to>
                                    </p:set>
                                    <p:animEffect filter="image" prLst="opacity: 0.5">
                                      <p:cBhvr rctx="IE">
                                        <p:cTn id="104" dur="indefinite"/>
                                        <p:tgtEl>
                                          <p:spTgt spid="11"/>
                                        </p:tgtEl>
                                      </p:cBhvr>
                                    </p:animEffect>
                                  </p:childTnLst>
                                </p:cTn>
                              </p:par>
                            </p:childTnLst>
                          </p:cTn>
                        </p:par>
                        <p:par>
                          <p:cTn id="105" fill="hold">
                            <p:stCondLst>
                              <p:cond delay="500"/>
                            </p:stCondLst>
                            <p:childTnLst>
                              <p:par>
                                <p:cTn id="106" presetID="9" presetClass="emph" presetSubtype="0" grpId="1" nodeType="afterEffect">
                                  <p:stCondLst>
                                    <p:cond delay="0"/>
                                  </p:stCondLst>
                                  <p:childTnLst>
                                    <p:set>
                                      <p:cBhvr>
                                        <p:cTn id="107" dur="indefinite"/>
                                        <p:tgtEl>
                                          <p:spTgt spid="38"/>
                                        </p:tgtEl>
                                        <p:attrNameLst>
                                          <p:attrName>style.opacity</p:attrName>
                                        </p:attrNameLst>
                                      </p:cBhvr>
                                      <p:to>
                                        <p:strVal val="0.5"/>
                                      </p:to>
                                    </p:set>
                                    <p:animEffect filter="image" prLst="opacity: 0.5">
                                      <p:cBhvr rctx="IE">
                                        <p:cTn id="108" dur="indefinite"/>
                                        <p:tgtEl>
                                          <p:spTgt spid="38"/>
                                        </p:tgtEl>
                                      </p:cBhvr>
                                    </p:animEffect>
                                  </p:childTnLst>
                                </p:cTn>
                              </p:par>
                            </p:childTnLst>
                          </p:cTn>
                        </p:par>
                        <p:par>
                          <p:cTn id="109" fill="hold">
                            <p:stCondLst>
                              <p:cond delay="500"/>
                            </p:stCondLst>
                            <p:childTnLst>
                              <p:par>
                                <p:cTn id="110" presetID="9" presetClass="emph" presetSubtype="0" grpId="1" nodeType="afterEffect">
                                  <p:stCondLst>
                                    <p:cond delay="0"/>
                                  </p:stCondLst>
                                  <p:childTnLst>
                                    <p:set>
                                      <p:cBhvr>
                                        <p:cTn id="111" dur="indefinite"/>
                                        <p:tgtEl>
                                          <p:spTgt spid="14"/>
                                        </p:tgtEl>
                                        <p:attrNameLst>
                                          <p:attrName>style.opacity</p:attrName>
                                        </p:attrNameLst>
                                      </p:cBhvr>
                                      <p:to>
                                        <p:strVal val="0.5"/>
                                      </p:to>
                                    </p:set>
                                    <p:animEffect filter="image" prLst="opacity: 0.5">
                                      <p:cBhvr rctx="IE">
                                        <p:cTn id="112" dur="indefinite"/>
                                        <p:tgtEl>
                                          <p:spTgt spid="14"/>
                                        </p:tgtEl>
                                      </p:cBhvr>
                                    </p:animEffect>
                                  </p:childTnLst>
                                </p:cTn>
                              </p:par>
                            </p:childTnLst>
                          </p:cTn>
                        </p:par>
                        <p:par>
                          <p:cTn id="113" fill="hold">
                            <p:stCondLst>
                              <p:cond delay="500"/>
                            </p:stCondLst>
                            <p:childTnLst>
                              <p:par>
                                <p:cTn id="114" presetID="9" presetClass="emph" presetSubtype="0" grpId="1" nodeType="afterEffect">
                                  <p:stCondLst>
                                    <p:cond delay="0"/>
                                  </p:stCondLst>
                                  <p:childTnLst>
                                    <p:set>
                                      <p:cBhvr>
                                        <p:cTn id="115" dur="indefinite"/>
                                        <p:tgtEl>
                                          <p:spTgt spid="13"/>
                                        </p:tgtEl>
                                        <p:attrNameLst>
                                          <p:attrName>style.opacity</p:attrName>
                                        </p:attrNameLst>
                                      </p:cBhvr>
                                      <p:to>
                                        <p:strVal val="0.5"/>
                                      </p:to>
                                    </p:set>
                                    <p:animEffect filter="image" prLst="opacity: 0.5">
                                      <p:cBhvr rctx="IE">
                                        <p:cTn id="116" dur="indefinite"/>
                                        <p:tgtEl>
                                          <p:spTgt spid="13"/>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9"/>
                                        </p:tgtEl>
                                        <p:attrNameLst>
                                          <p:attrName>style.visibility</p:attrName>
                                        </p:attrNameLst>
                                      </p:cBhvr>
                                      <p:to>
                                        <p:strVal val="visible"/>
                                      </p:to>
                                    </p:set>
                                    <p:animEffect transition="in" filter="fade">
                                      <p:cBhvr>
                                        <p:cTn id="12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1" grpId="0" animBg="1"/>
      <p:bldP spid="34" grpId="0"/>
      <p:bldP spid="35" grpId="0"/>
      <p:bldP spid="36" grpId="0"/>
      <p:bldP spid="37" grpId="0" animBg="1"/>
      <p:bldP spid="38" grpId="0" animBg="1"/>
      <p:bldP spid="3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386AC1B-3B37-4C07-A1A1-81EECCA9C6A5}"/>
              </a:ext>
            </a:extLst>
          </p:cNvPr>
          <p:cNvPicPr>
            <a:picLocks noChangeAspect="1"/>
          </p:cNvPicPr>
          <p:nvPr/>
        </p:nvPicPr>
        <p:blipFill>
          <a:blip r:embed="rId3"/>
          <a:stretch>
            <a:fillRect/>
          </a:stretch>
        </p:blipFill>
        <p:spPr>
          <a:xfrm>
            <a:off x="568849" y="872252"/>
            <a:ext cx="5327009" cy="5629013"/>
          </a:xfrm>
          <a:prstGeom prst="rect">
            <a:avLst/>
          </a:prstGeom>
        </p:spPr>
      </p:pic>
      <p:sp>
        <p:nvSpPr>
          <p:cNvPr id="2" name="Title 1">
            <a:extLst>
              <a:ext uri="{FF2B5EF4-FFF2-40B4-BE49-F238E27FC236}">
                <a16:creationId xmlns:a16="http://schemas.microsoft.com/office/drawing/2014/main" id="{4227DAE3-FD07-4244-8DB7-38B54F797D35}"/>
              </a:ext>
            </a:extLst>
          </p:cNvPr>
          <p:cNvSpPr>
            <a:spLocks noGrp="1"/>
          </p:cNvSpPr>
          <p:nvPr>
            <p:ph type="title"/>
          </p:nvPr>
        </p:nvSpPr>
        <p:spPr>
          <a:xfrm>
            <a:off x="588263" y="457200"/>
            <a:ext cx="4687628" cy="369332"/>
          </a:xfrm>
        </p:spPr>
        <p:txBody>
          <a:bodyPr/>
          <a:lstStyle/>
          <a:p>
            <a:r>
              <a:rPr lang="en-US" sz="2400"/>
              <a:t>Monolithic Deployment Approach</a:t>
            </a:r>
            <a:endParaRPr lang="it-IT" sz="2400"/>
          </a:p>
        </p:txBody>
      </p:sp>
      <p:sp>
        <p:nvSpPr>
          <p:cNvPr id="4" name="Title 1">
            <a:extLst>
              <a:ext uri="{FF2B5EF4-FFF2-40B4-BE49-F238E27FC236}">
                <a16:creationId xmlns:a16="http://schemas.microsoft.com/office/drawing/2014/main" id="{DE00B320-806B-4080-B65B-0BEBBEE618E5}"/>
              </a:ext>
            </a:extLst>
          </p:cNvPr>
          <p:cNvSpPr txBox="1">
            <a:spLocks/>
          </p:cNvSpPr>
          <p:nvPr/>
        </p:nvSpPr>
        <p:spPr>
          <a:xfrm>
            <a:off x="6582406" y="457200"/>
            <a:ext cx="499571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400"/>
              <a:t>Microservices Deployment Approach</a:t>
            </a:r>
          </a:p>
        </p:txBody>
      </p:sp>
      <p:pic>
        <p:nvPicPr>
          <p:cNvPr id="9" name="Picture 8">
            <a:extLst>
              <a:ext uri="{FF2B5EF4-FFF2-40B4-BE49-F238E27FC236}">
                <a16:creationId xmlns:a16="http://schemas.microsoft.com/office/drawing/2014/main" id="{EC90C095-810D-408E-895D-084EC01CFAD6}"/>
              </a:ext>
            </a:extLst>
          </p:cNvPr>
          <p:cNvPicPr>
            <a:picLocks noChangeAspect="1"/>
          </p:cNvPicPr>
          <p:nvPr/>
        </p:nvPicPr>
        <p:blipFill>
          <a:blip r:embed="rId4"/>
          <a:stretch>
            <a:fillRect/>
          </a:stretch>
        </p:blipFill>
        <p:spPr>
          <a:xfrm>
            <a:off x="6426957" y="826532"/>
            <a:ext cx="5606238" cy="5767308"/>
          </a:xfrm>
          <a:prstGeom prst="rect">
            <a:avLst/>
          </a:prstGeom>
        </p:spPr>
      </p:pic>
      <p:cxnSp>
        <p:nvCxnSpPr>
          <p:cNvPr id="6" name="Straight Connector 5">
            <a:extLst>
              <a:ext uri="{FF2B5EF4-FFF2-40B4-BE49-F238E27FC236}">
                <a16:creationId xmlns:a16="http://schemas.microsoft.com/office/drawing/2014/main" id="{FA8939B6-BCF5-4B33-BA34-7F50CB1BCEAF}"/>
              </a:ext>
            </a:extLst>
          </p:cNvPr>
          <p:cNvCxnSpPr>
            <a:cxnSpLocks/>
          </p:cNvCxnSpPr>
          <p:nvPr/>
        </p:nvCxnSpPr>
        <p:spPr>
          <a:xfrm>
            <a:off x="6096000" y="315764"/>
            <a:ext cx="0" cy="6400800"/>
          </a:xfrm>
          <a:prstGeom prst="line">
            <a:avLst/>
          </a:prstGeom>
          <a:ln w="28575">
            <a:solidFill>
              <a:schemeClr val="tx1"/>
            </a:solidFill>
            <a:headEnd type="none" w="lg" len="med"/>
            <a:tailEnd type="none" w="lg" len="med"/>
          </a:ln>
        </p:spPr>
        <p:style>
          <a:lnRef idx="1">
            <a:schemeClr val="accent5"/>
          </a:lnRef>
          <a:fillRef idx="0">
            <a:schemeClr val="accent5"/>
          </a:fillRef>
          <a:effectRef idx="0">
            <a:schemeClr val="accent5"/>
          </a:effectRef>
          <a:fontRef idx="minor">
            <a:schemeClr val="tx1"/>
          </a:fontRef>
        </p:style>
      </p:cxnSp>
      <p:sp>
        <p:nvSpPr>
          <p:cNvPr id="3" name="Content Placeholder 2">
            <a:extLst>
              <a:ext uri="{FF2B5EF4-FFF2-40B4-BE49-F238E27FC236}">
                <a16:creationId xmlns:a16="http://schemas.microsoft.com/office/drawing/2014/main" id="{BD102E33-17FF-4FB2-94EF-C6D4F983CF84}"/>
              </a:ext>
            </a:extLst>
          </p:cNvPr>
          <p:cNvSpPr>
            <a:spLocks noGrp="1"/>
          </p:cNvSpPr>
          <p:nvPr>
            <p:ph sz="quarter" idx="10"/>
          </p:nvPr>
        </p:nvSpPr>
        <p:spPr>
          <a:xfrm>
            <a:off x="6582406" y="1038860"/>
            <a:ext cx="3399790" cy="2072362"/>
          </a:xfrm>
        </p:spPr>
        <p:txBody>
          <a:bodyPr/>
          <a:lstStyle/>
          <a:p>
            <a:pPr>
              <a:spcBef>
                <a:spcPts val="200"/>
              </a:spcBef>
              <a:spcAft>
                <a:spcPts val="200"/>
              </a:spcAft>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A microservice application segregates functionality into smaller services</a:t>
            </a:r>
          </a:p>
          <a:p>
            <a:pPr>
              <a:spcBef>
                <a:spcPts val="200"/>
              </a:spcBef>
              <a:spcAft>
                <a:spcPts val="200"/>
              </a:spcAft>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Scale out by </a:t>
            </a:r>
            <a:r>
              <a:rPr lang="en-US" sz="1600" b="1">
                <a:latin typeface="Open Sans" panose="020B0606030504020204" pitchFamily="34" charset="0"/>
                <a:ea typeface="Open Sans" panose="020B0606030504020204" pitchFamily="34" charset="0"/>
                <a:cs typeface="Open Sans" panose="020B0606030504020204" pitchFamily="34" charset="0"/>
              </a:rPr>
              <a:t>deploying each service independently</a:t>
            </a:r>
            <a:r>
              <a:rPr lang="en-US" sz="1600">
                <a:latin typeface="Open Sans" panose="020B0606030504020204" pitchFamily="34" charset="0"/>
                <a:ea typeface="Open Sans" panose="020B0606030504020204" pitchFamily="34" charset="0"/>
                <a:cs typeface="Open Sans" panose="020B0606030504020204" pitchFamily="34" charset="0"/>
              </a:rPr>
              <a:t> with multiple instances across servers/VMs</a:t>
            </a:r>
          </a:p>
          <a:p>
            <a:pPr>
              <a:spcBef>
                <a:spcPts val="200"/>
              </a:spcBef>
              <a:spcAft>
                <a:spcPts val="200"/>
              </a:spcAft>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Agile deployment</a:t>
            </a:r>
          </a:p>
        </p:txBody>
      </p:sp>
      <p:sp>
        <p:nvSpPr>
          <p:cNvPr id="13" name="TextBox 12">
            <a:extLst>
              <a:ext uri="{FF2B5EF4-FFF2-40B4-BE49-F238E27FC236}">
                <a16:creationId xmlns:a16="http://schemas.microsoft.com/office/drawing/2014/main" id="{2A809F0E-EEF4-4241-A386-4E36228FD265}"/>
              </a:ext>
            </a:extLst>
          </p:cNvPr>
          <p:cNvSpPr txBox="1"/>
          <p:nvPr/>
        </p:nvSpPr>
        <p:spPr>
          <a:xfrm>
            <a:off x="568849" y="1038860"/>
            <a:ext cx="3560445" cy="1867178"/>
          </a:xfrm>
          <a:prstGeom prst="rect">
            <a:avLst/>
          </a:prstGeom>
          <a:noFill/>
        </p:spPr>
        <p:txBody>
          <a:bodyPr wrap="square">
            <a:spAutoFit/>
          </a:bodyPr>
          <a:lstStyle/>
          <a:p>
            <a:pPr marL="285750" indent="-285750">
              <a:spcBef>
                <a:spcPts val="200"/>
              </a:spcBef>
              <a:spcAft>
                <a:spcPts val="200"/>
              </a:spcAft>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A traditional monolithic application has most of its functionality hosted by a few processes componentized with layers and libraries</a:t>
            </a:r>
          </a:p>
          <a:p>
            <a:pPr marL="285750" indent="-285750">
              <a:spcBef>
                <a:spcPts val="200"/>
              </a:spcBef>
              <a:spcAft>
                <a:spcPts val="200"/>
              </a:spcAft>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Scales by cloning the app on multiple servers/VMs.</a:t>
            </a:r>
          </a:p>
        </p:txBody>
      </p:sp>
    </p:spTree>
    <p:extLst>
      <p:ext uri="{BB962C8B-B14F-4D97-AF65-F5344CB8AC3E}">
        <p14:creationId xmlns:p14="http://schemas.microsoft.com/office/powerpoint/2010/main" val="31949133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A13B415-56FE-43EC-8145-F173D377B71D}"/>
              </a:ext>
            </a:extLst>
          </p:cNvPr>
          <p:cNvPicPr>
            <a:picLocks noChangeAspect="1"/>
          </p:cNvPicPr>
          <p:nvPr/>
        </p:nvPicPr>
        <p:blipFill>
          <a:blip r:embed="rId3"/>
          <a:stretch>
            <a:fillRect/>
          </a:stretch>
        </p:blipFill>
        <p:spPr>
          <a:xfrm>
            <a:off x="428472" y="1690715"/>
            <a:ext cx="5201174" cy="4899171"/>
          </a:xfrm>
          <a:prstGeom prst="rect">
            <a:avLst/>
          </a:prstGeom>
        </p:spPr>
      </p:pic>
      <p:sp>
        <p:nvSpPr>
          <p:cNvPr id="2" name="Title 1">
            <a:extLst>
              <a:ext uri="{FF2B5EF4-FFF2-40B4-BE49-F238E27FC236}">
                <a16:creationId xmlns:a16="http://schemas.microsoft.com/office/drawing/2014/main" id="{8A0679BA-8E33-49A4-84E3-BE7860CB7AB7}"/>
              </a:ext>
            </a:extLst>
          </p:cNvPr>
          <p:cNvSpPr>
            <a:spLocks noGrp="1"/>
          </p:cNvSpPr>
          <p:nvPr>
            <p:ph type="title"/>
          </p:nvPr>
        </p:nvSpPr>
        <p:spPr>
          <a:xfrm>
            <a:off x="588263" y="457200"/>
            <a:ext cx="4235197" cy="369332"/>
          </a:xfrm>
        </p:spPr>
        <p:txBody>
          <a:bodyPr/>
          <a:lstStyle/>
          <a:p>
            <a:r>
              <a:rPr lang="en-US" sz="2400"/>
              <a:t>Data in Monolithic approach</a:t>
            </a:r>
            <a:endParaRPr lang="it-IT" sz="2400"/>
          </a:p>
        </p:txBody>
      </p:sp>
      <p:pic>
        <p:nvPicPr>
          <p:cNvPr id="8" name="Content Placeholder 7">
            <a:extLst>
              <a:ext uri="{FF2B5EF4-FFF2-40B4-BE49-F238E27FC236}">
                <a16:creationId xmlns:a16="http://schemas.microsoft.com/office/drawing/2014/main" id="{D4DD5EDC-8AE6-4381-964E-6C89ADFCD35B}"/>
              </a:ext>
            </a:extLst>
          </p:cNvPr>
          <p:cNvPicPr>
            <a:picLocks noGrp="1" noChangeAspect="1"/>
          </p:cNvPicPr>
          <p:nvPr>
            <p:ph sz="quarter" idx="10"/>
          </p:nvPr>
        </p:nvPicPr>
        <p:blipFill>
          <a:blip r:embed="rId4"/>
          <a:stretch>
            <a:fillRect/>
          </a:stretch>
        </p:blipFill>
        <p:spPr>
          <a:xfrm>
            <a:off x="6595910" y="2135332"/>
            <a:ext cx="5167618" cy="4454554"/>
          </a:xfrm>
        </p:spPr>
      </p:pic>
      <p:cxnSp>
        <p:nvCxnSpPr>
          <p:cNvPr id="5" name="Straight Connector 4">
            <a:extLst>
              <a:ext uri="{FF2B5EF4-FFF2-40B4-BE49-F238E27FC236}">
                <a16:creationId xmlns:a16="http://schemas.microsoft.com/office/drawing/2014/main" id="{C1866481-6FE2-40BC-83DA-20855BF9E63D}"/>
              </a:ext>
            </a:extLst>
          </p:cNvPr>
          <p:cNvCxnSpPr>
            <a:cxnSpLocks/>
          </p:cNvCxnSpPr>
          <p:nvPr/>
        </p:nvCxnSpPr>
        <p:spPr>
          <a:xfrm>
            <a:off x="6096000" y="315764"/>
            <a:ext cx="0" cy="6400800"/>
          </a:xfrm>
          <a:prstGeom prst="line">
            <a:avLst/>
          </a:prstGeom>
          <a:ln w="28575">
            <a:solidFill>
              <a:schemeClr val="tx1"/>
            </a:solidFill>
            <a:headEnd type="none" w="lg" len="med"/>
            <a:tailEnd type="none" w="lg" len="med"/>
          </a:ln>
        </p:spPr>
        <p:style>
          <a:lnRef idx="1">
            <a:schemeClr val="accent5"/>
          </a:lnRef>
          <a:fillRef idx="0">
            <a:schemeClr val="accent5"/>
          </a:fillRef>
          <a:effectRef idx="0">
            <a:schemeClr val="accent5"/>
          </a:effectRef>
          <a:fontRef idx="minor">
            <a:schemeClr val="tx1"/>
          </a:fontRef>
        </p:style>
      </p:cxnSp>
      <p:sp>
        <p:nvSpPr>
          <p:cNvPr id="6" name="Title 1">
            <a:extLst>
              <a:ext uri="{FF2B5EF4-FFF2-40B4-BE49-F238E27FC236}">
                <a16:creationId xmlns:a16="http://schemas.microsoft.com/office/drawing/2014/main" id="{71ABB581-7230-4910-82E7-D789BA9E67FE}"/>
              </a:ext>
            </a:extLst>
          </p:cNvPr>
          <p:cNvSpPr txBox="1">
            <a:spLocks/>
          </p:cNvSpPr>
          <p:nvPr/>
        </p:nvSpPr>
        <p:spPr>
          <a:xfrm>
            <a:off x="7133843" y="457200"/>
            <a:ext cx="423519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400"/>
              <a:t>Data in Microservices approach</a:t>
            </a:r>
          </a:p>
        </p:txBody>
      </p:sp>
      <p:sp>
        <p:nvSpPr>
          <p:cNvPr id="10" name="TextBox 9">
            <a:extLst>
              <a:ext uri="{FF2B5EF4-FFF2-40B4-BE49-F238E27FC236}">
                <a16:creationId xmlns:a16="http://schemas.microsoft.com/office/drawing/2014/main" id="{47F98675-416C-4820-879D-2A4B2499DA28}"/>
              </a:ext>
            </a:extLst>
          </p:cNvPr>
          <p:cNvSpPr txBox="1"/>
          <p:nvPr/>
        </p:nvSpPr>
        <p:spPr>
          <a:xfrm>
            <a:off x="7062123" y="1065433"/>
            <a:ext cx="4701405" cy="830997"/>
          </a:xfrm>
          <a:prstGeom prst="rect">
            <a:avLst/>
          </a:prstGeom>
          <a:noFill/>
        </p:spPr>
        <p:txBody>
          <a:bodyPr wrap="square">
            <a:spAutoFit/>
          </a:bodyPr>
          <a:lstStyle/>
          <a:p>
            <a:pPr marL="285750" indent="-285750">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Graph of interconnected microservices </a:t>
            </a:r>
          </a:p>
          <a:p>
            <a:pPr marL="285750" indent="-285750">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State typically scoped to the microservice </a:t>
            </a:r>
          </a:p>
          <a:p>
            <a:pPr marL="285750" indent="-285750">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Remote storage for cold data </a:t>
            </a:r>
          </a:p>
        </p:txBody>
      </p:sp>
      <p:sp>
        <p:nvSpPr>
          <p:cNvPr id="14" name="TextBox 13">
            <a:extLst>
              <a:ext uri="{FF2B5EF4-FFF2-40B4-BE49-F238E27FC236}">
                <a16:creationId xmlns:a16="http://schemas.microsoft.com/office/drawing/2014/main" id="{10075295-2869-48F2-8548-A3870E4A1216}"/>
              </a:ext>
            </a:extLst>
          </p:cNvPr>
          <p:cNvSpPr txBox="1"/>
          <p:nvPr/>
        </p:nvSpPr>
        <p:spPr>
          <a:xfrm>
            <a:off x="588263" y="1054643"/>
            <a:ext cx="3747516" cy="636072"/>
          </a:xfrm>
          <a:prstGeom prst="rect">
            <a:avLst/>
          </a:prstGeom>
          <a:noFill/>
        </p:spPr>
        <p:txBody>
          <a:bodyPr wrap="square">
            <a:spAutoFit/>
          </a:bodyPr>
          <a:lstStyle/>
          <a:p>
            <a:pPr marL="285750" indent="-285750">
              <a:spcBef>
                <a:spcPts val="200"/>
              </a:spcBef>
              <a:spcAft>
                <a:spcPts val="200"/>
              </a:spcAft>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All tiers share a single database</a:t>
            </a:r>
          </a:p>
          <a:p>
            <a:pPr marL="285750" indent="-285750">
              <a:spcBef>
                <a:spcPts val="200"/>
              </a:spcBef>
              <a:spcAft>
                <a:spcPts val="200"/>
              </a:spcAft>
              <a:buFont typeface="Arial" panose="020B0604020202020204" pitchFamily="34" charset="0"/>
              <a:buChar char="•"/>
            </a:pPr>
            <a:r>
              <a:rPr lang="en-US" sz="1600">
                <a:latin typeface="Open Sans" panose="020B0606030504020204" pitchFamily="34" charset="0"/>
                <a:ea typeface="Open Sans" panose="020B0606030504020204" pitchFamily="34" charset="0"/>
                <a:cs typeface="Open Sans" panose="020B0606030504020204" pitchFamily="34" charset="0"/>
              </a:rPr>
              <a:t>Tiers of specific technologies</a:t>
            </a:r>
          </a:p>
        </p:txBody>
      </p:sp>
    </p:spTree>
    <p:extLst>
      <p:ext uri="{BB962C8B-B14F-4D97-AF65-F5344CB8AC3E}">
        <p14:creationId xmlns:p14="http://schemas.microsoft.com/office/powerpoint/2010/main" val="35954313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DDD6E-4D82-4AFC-9769-34F5C296EC06}"/>
              </a:ext>
            </a:extLst>
          </p:cNvPr>
          <p:cNvSpPr>
            <a:spLocks noGrp="1"/>
          </p:cNvSpPr>
          <p:nvPr>
            <p:ph type="title"/>
          </p:nvPr>
        </p:nvSpPr>
        <p:spPr/>
        <p:txBody>
          <a:bodyPr/>
          <a:lstStyle/>
          <a:p>
            <a:r>
              <a:rPr lang="en-US"/>
              <a:t>Data sovereignty per microservice</a:t>
            </a:r>
          </a:p>
        </p:txBody>
      </p:sp>
      <p:pic>
        <p:nvPicPr>
          <p:cNvPr id="5" name="Picture 2" descr="Diagram&#10;&#10;Description automatically generated">
            <a:extLst>
              <a:ext uri="{FF2B5EF4-FFF2-40B4-BE49-F238E27FC236}">
                <a16:creationId xmlns:a16="http://schemas.microsoft.com/office/drawing/2014/main" id="{B99DC8ED-6C65-45FB-82B5-417DB312C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346" y="1963305"/>
            <a:ext cx="5524654" cy="3085578"/>
          </a:xfrm>
          <a:prstGeom prst="rect">
            <a:avLst/>
          </a:prstGeom>
          <a:noFill/>
        </p:spPr>
      </p:pic>
      <p:sp>
        <p:nvSpPr>
          <p:cNvPr id="3" name="Text Placeholder 2">
            <a:extLst>
              <a:ext uri="{FF2B5EF4-FFF2-40B4-BE49-F238E27FC236}">
                <a16:creationId xmlns:a16="http://schemas.microsoft.com/office/drawing/2014/main" id="{D8669DC9-014F-44A4-9F9C-A31369CFE1E1}"/>
              </a:ext>
            </a:extLst>
          </p:cNvPr>
          <p:cNvSpPr>
            <a:spLocks noGrp="1"/>
          </p:cNvSpPr>
          <p:nvPr>
            <p:ph type="body" sz="quarter" idx="10"/>
          </p:nvPr>
        </p:nvSpPr>
        <p:spPr>
          <a:xfrm>
            <a:off x="586389" y="1152958"/>
            <a:ext cx="5946386" cy="5191165"/>
          </a:xfrm>
        </p:spPr>
        <p:txBody>
          <a:bodyPr vert="horz" wrap="square" lIns="0" tIns="0" rIns="0" bIns="0" rtlCol="0" anchor="t">
            <a:spAutoFit/>
          </a:bodyPr>
          <a:lstStyle/>
          <a:p>
            <a:pPr marL="342900" indent="-342900">
              <a:spcBef>
                <a:spcPts val="200"/>
              </a:spcBef>
              <a:spcAft>
                <a:spcPts val="200"/>
              </a:spcAft>
              <a:buFont typeface="Arial" panose="020B0604020202020204" pitchFamily="34" charset="0"/>
              <a:buChar char="•"/>
            </a:pPr>
            <a:r>
              <a:rPr lang="en-US" sz="1600" dirty="0">
                <a:solidFill>
                  <a:srgbClr val="171717"/>
                </a:solidFill>
                <a:latin typeface="Open Sans"/>
                <a:ea typeface="Open Sans"/>
                <a:cs typeface="Open Sans"/>
              </a:rPr>
              <a:t>Each microservice owns its domain data and logic.</a:t>
            </a:r>
          </a:p>
          <a:p>
            <a:pPr marL="342900" indent="-342900">
              <a:spcBef>
                <a:spcPts val="200"/>
              </a:spcBef>
              <a:spcAft>
                <a:spcPts val="200"/>
              </a:spcAft>
              <a:buFont typeface="Arial" panose="020B0604020202020204" pitchFamily="34" charset="0"/>
              <a:buChar char="•"/>
            </a:pPr>
            <a:r>
              <a:rPr lang="en-US" sz="1600" dirty="0">
                <a:solidFill>
                  <a:srgbClr val="171717"/>
                </a:solidFill>
                <a:latin typeface="Open Sans"/>
                <a:ea typeface="Open Sans"/>
                <a:cs typeface="Open Sans"/>
              </a:rPr>
              <a:t>Data owned by each microservice is private to that microservice and should only be accessed either synchronously or asynchronously</a:t>
            </a:r>
          </a:p>
          <a:p>
            <a:pPr marL="342900" indent="-342900">
              <a:spcBef>
                <a:spcPts val="200"/>
              </a:spcBef>
              <a:spcAft>
                <a:spcPts val="200"/>
              </a:spcAft>
              <a:buFont typeface="Arial" panose="020B0604020202020204" pitchFamily="34" charset="0"/>
              <a:buChar char="•"/>
            </a:pPr>
            <a:r>
              <a:rPr lang="en-US" sz="1600" dirty="0">
                <a:solidFill>
                  <a:srgbClr val="171717"/>
                </a:solidFill>
                <a:latin typeface="Open Sans"/>
                <a:ea typeface="Open Sans"/>
                <a:cs typeface="Open Sans"/>
              </a:rPr>
              <a:t>Encapsulating data ensures that microservices are loosely coupled and can evolve independently of one another. </a:t>
            </a:r>
          </a:p>
          <a:p>
            <a:pPr marL="342900" indent="-342900">
              <a:spcBef>
                <a:spcPts val="200"/>
              </a:spcBef>
              <a:spcAft>
                <a:spcPts val="200"/>
              </a:spcAft>
              <a:buFont typeface="Arial" panose="020B0604020202020204" pitchFamily="34" charset="0"/>
              <a:buChar char="•"/>
            </a:pPr>
            <a:r>
              <a:rPr lang="en-US" sz="1600" dirty="0">
                <a:solidFill>
                  <a:srgbClr val="171717"/>
                </a:solidFill>
                <a:latin typeface="Open Sans"/>
                <a:ea typeface="Open Sans"/>
                <a:cs typeface="Open Sans"/>
              </a:rPr>
              <a:t>If multiple services were accessing the same data, schema updates would require coordinated updates to all the services, and this would break the microservice lifecycle autonomy. </a:t>
            </a:r>
            <a:endParaRPr lang="en-US" sz="1600" dirty="0">
              <a:solidFill>
                <a:srgbClr val="171717"/>
              </a:solidFill>
              <a:latin typeface="Open Sans" panose="020B0606030504020204" pitchFamily="34" charset="0"/>
              <a:ea typeface="Open Sans" panose="020B0606030504020204" pitchFamily="34" charset="0"/>
              <a:cs typeface="Open Sans" panose="020B0606030504020204" pitchFamily="34" charset="0"/>
            </a:endParaRPr>
          </a:p>
          <a:p>
            <a:pPr marL="342900" indent="-342900">
              <a:spcBef>
                <a:spcPts val="200"/>
              </a:spcBef>
              <a:spcAft>
                <a:spcPts val="200"/>
              </a:spcAft>
              <a:buFont typeface="Arial" panose="020B0604020202020204" pitchFamily="34" charset="0"/>
              <a:buChar char="•"/>
            </a:pPr>
            <a:r>
              <a:rPr lang="en-US" sz="1600" dirty="0">
                <a:solidFill>
                  <a:srgbClr val="171717"/>
                </a:solidFill>
                <a:latin typeface="Open Sans"/>
                <a:ea typeface="Open Sans"/>
                <a:cs typeface="Open Sans"/>
              </a:rPr>
              <a:t>No direct access to the database of another microservice</a:t>
            </a:r>
          </a:p>
          <a:p>
            <a:pPr marL="342900" indent="-342900">
              <a:spcBef>
                <a:spcPts val="200"/>
              </a:spcBef>
              <a:spcAft>
                <a:spcPts val="200"/>
              </a:spcAft>
              <a:buFont typeface="Arial" panose="020B0604020202020204" pitchFamily="34" charset="0"/>
              <a:buChar char="•"/>
            </a:pPr>
            <a:r>
              <a:rPr lang="en-US" sz="1600" dirty="0">
                <a:solidFill>
                  <a:srgbClr val="171717"/>
                </a:solidFill>
                <a:latin typeface="Open Sans"/>
                <a:ea typeface="Open Sans"/>
                <a:cs typeface="Open Sans"/>
              </a:rPr>
              <a:t>Local ACID transactions are allowed</a:t>
            </a:r>
          </a:p>
          <a:p>
            <a:pPr marL="342900" indent="-342900">
              <a:spcBef>
                <a:spcPts val="200"/>
              </a:spcBef>
              <a:spcAft>
                <a:spcPts val="200"/>
              </a:spcAft>
              <a:buFont typeface="Arial" panose="020B0604020202020204" pitchFamily="34" charset="0"/>
              <a:buChar char="•"/>
            </a:pPr>
            <a:r>
              <a:rPr lang="en-US" sz="1600" dirty="0">
                <a:solidFill>
                  <a:srgbClr val="171717"/>
                </a:solidFill>
                <a:latin typeface="Open Sans"/>
                <a:ea typeface="Open Sans"/>
                <a:cs typeface="Open Sans"/>
              </a:rPr>
              <a:t>No ACID transactions across microservice databases. </a:t>
            </a:r>
            <a:endParaRPr lang="en-US" sz="1600" dirty="0">
              <a:solidFill>
                <a:srgbClr val="171717"/>
              </a:solidFill>
              <a:latin typeface="Open Sans" panose="020B0606030504020204" pitchFamily="34" charset="0"/>
              <a:ea typeface="Open Sans" panose="020B0606030504020204" pitchFamily="34" charset="0"/>
              <a:cs typeface="Open Sans" panose="020B0606030504020204" pitchFamily="34" charset="0"/>
            </a:endParaRPr>
          </a:p>
          <a:p>
            <a:pPr marL="342900" indent="-342900">
              <a:spcBef>
                <a:spcPts val="200"/>
              </a:spcBef>
              <a:spcAft>
                <a:spcPts val="200"/>
              </a:spcAft>
              <a:buFont typeface="Arial" panose="020B0604020202020204" pitchFamily="34" charset="0"/>
              <a:buChar char="•"/>
            </a:pPr>
            <a:r>
              <a:rPr lang="en-US" sz="1600" dirty="0">
                <a:solidFill>
                  <a:srgbClr val="171717"/>
                </a:solidFill>
                <a:latin typeface="Open Sans"/>
                <a:ea typeface="Open Sans"/>
                <a:cs typeface="Open Sans"/>
              </a:rPr>
              <a:t>Use eventual consistency when a business process spans across multiple microservice.</a:t>
            </a:r>
          </a:p>
          <a:p>
            <a:pPr marL="342900" indent="-342900">
              <a:spcBef>
                <a:spcPts val="200"/>
              </a:spcBef>
              <a:spcAft>
                <a:spcPts val="200"/>
              </a:spcAft>
              <a:buFont typeface="Arial" panose="020B0604020202020204" pitchFamily="34" charset="0"/>
              <a:buChar char="•"/>
            </a:pPr>
            <a:r>
              <a:rPr lang="en-US" sz="1600" dirty="0">
                <a:solidFill>
                  <a:srgbClr val="171717"/>
                </a:solidFill>
                <a:latin typeface="Open Sans" panose="020B0606030504020204" pitchFamily="34" charset="0"/>
                <a:ea typeface="Open Sans" panose="020B0606030504020204" pitchFamily="34" charset="0"/>
                <a:cs typeface="Open Sans" panose="020B0606030504020204" pitchFamily="34" charset="0"/>
              </a:rPr>
              <a:t>Much harder to implement than simple SQL joins: </a:t>
            </a:r>
          </a:p>
          <a:p>
            <a:pPr marL="571500" lvl="1" indent="-342900">
              <a:spcBef>
                <a:spcPts val="200"/>
              </a:spcBef>
              <a:spcAft>
                <a:spcPts val="200"/>
              </a:spcAft>
              <a:buFont typeface="Courier New" panose="02070309020205020404" pitchFamily="49" charset="0"/>
              <a:buChar char="o"/>
            </a:pPr>
            <a:r>
              <a:rPr lang="en-US" sz="1600" dirty="0">
                <a:solidFill>
                  <a:srgbClr val="171717"/>
                </a:solidFill>
                <a:latin typeface="Open Sans"/>
                <a:ea typeface="Open Sans"/>
                <a:cs typeface="Open Sans"/>
              </a:rPr>
              <a:t>No integrity constraints between tables</a:t>
            </a:r>
          </a:p>
          <a:p>
            <a:pPr marL="571500" lvl="1" indent="-342900">
              <a:spcBef>
                <a:spcPts val="200"/>
              </a:spcBef>
              <a:spcAft>
                <a:spcPts val="200"/>
              </a:spcAft>
              <a:buFont typeface="Courier New" panose="02070309020205020404" pitchFamily="49" charset="0"/>
              <a:buChar char="o"/>
            </a:pPr>
            <a:r>
              <a:rPr lang="en-US" sz="1600" dirty="0">
                <a:solidFill>
                  <a:srgbClr val="171717"/>
                </a:solidFill>
                <a:latin typeface="Open Sans"/>
                <a:ea typeface="Open Sans"/>
                <a:cs typeface="Open Sans"/>
              </a:rPr>
              <a:t>No distributed transactions between separate databases</a:t>
            </a:r>
            <a:r>
              <a:rPr lang="en-US" sz="1600" dirty="0">
                <a:latin typeface="Open Sans"/>
                <a:ea typeface="Open Sans"/>
                <a:cs typeface="Open Sans"/>
              </a:rPr>
              <a:t>.</a:t>
            </a:r>
          </a:p>
        </p:txBody>
      </p:sp>
    </p:spTree>
    <p:extLst>
      <p:ext uri="{BB962C8B-B14F-4D97-AF65-F5344CB8AC3E}">
        <p14:creationId xmlns:p14="http://schemas.microsoft.com/office/powerpoint/2010/main" val="34666501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10;&#10;Description automatically generated">
            <a:extLst>
              <a:ext uri="{FF2B5EF4-FFF2-40B4-BE49-F238E27FC236}">
                <a16:creationId xmlns:a16="http://schemas.microsoft.com/office/drawing/2014/main" id="{A245F8A4-2982-490A-9C01-FF257E76E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2" y="2509778"/>
            <a:ext cx="4784665" cy="2545500"/>
          </a:xfrm>
          <a:prstGeom prst="rect">
            <a:avLst/>
          </a:prstGeom>
          <a:noFill/>
        </p:spPr>
      </p:pic>
      <p:sp>
        <p:nvSpPr>
          <p:cNvPr id="2" name="Title 1">
            <a:extLst>
              <a:ext uri="{FF2B5EF4-FFF2-40B4-BE49-F238E27FC236}">
                <a16:creationId xmlns:a16="http://schemas.microsoft.com/office/drawing/2014/main" id="{CDDDDD6E-4D82-4AFC-9769-34F5C296EC06}"/>
              </a:ext>
            </a:extLst>
          </p:cNvPr>
          <p:cNvSpPr>
            <a:spLocks noGrp="1"/>
          </p:cNvSpPr>
          <p:nvPr>
            <p:ph type="title"/>
          </p:nvPr>
        </p:nvSpPr>
        <p:spPr/>
        <p:txBody>
          <a:bodyPr/>
          <a:lstStyle/>
          <a:p>
            <a:r>
              <a:rPr lang="en-US" dirty="0"/>
              <a:t>Saga Design Pattern</a:t>
            </a:r>
          </a:p>
        </p:txBody>
      </p:sp>
      <p:sp>
        <p:nvSpPr>
          <p:cNvPr id="6" name="TextBox 5">
            <a:extLst>
              <a:ext uri="{FF2B5EF4-FFF2-40B4-BE49-F238E27FC236}">
                <a16:creationId xmlns:a16="http://schemas.microsoft.com/office/drawing/2014/main" id="{DED0D019-9E64-41F2-A8ED-6A0ACCDF028D}"/>
              </a:ext>
            </a:extLst>
          </p:cNvPr>
          <p:cNvSpPr txBox="1"/>
          <p:nvPr/>
        </p:nvSpPr>
        <p:spPr>
          <a:xfrm>
            <a:off x="588262" y="1170583"/>
            <a:ext cx="11412059" cy="1179810"/>
          </a:xfrm>
          <a:prstGeom prst="rect">
            <a:avLst/>
          </a:prstGeom>
          <a:noFill/>
        </p:spPr>
        <p:txBody>
          <a:bodyPr wrap="square">
            <a:spAutoFit/>
          </a:bodyPr>
          <a:lstStyle/>
          <a:p>
            <a:pPr marL="342900" indent="-342900">
              <a:spcBef>
                <a:spcPts val="200"/>
              </a:spcBef>
              <a:spcAft>
                <a:spcPts val="200"/>
              </a:spcAft>
              <a:buFont typeface="Arial" panose="020B0604020202020204" pitchFamily="34" charset="0"/>
              <a:buChar char="•"/>
            </a:pPr>
            <a:r>
              <a:rPr lang="en-US" sz="1600" b="1" dirty="0">
                <a:solidFill>
                  <a:srgbClr val="171717"/>
                </a:solidFill>
                <a:latin typeface="Open Sans"/>
                <a:ea typeface="Open Sans"/>
                <a:cs typeface="Open Sans"/>
              </a:rPr>
              <a:t>Saga</a:t>
            </a:r>
            <a:r>
              <a:rPr lang="en-US" sz="1600" dirty="0">
                <a:solidFill>
                  <a:srgbClr val="171717"/>
                </a:solidFill>
                <a:latin typeface="Open Sans"/>
                <a:ea typeface="Open Sans"/>
                <a:cs typeface="Open Sans"/>
              </a:rPr>
              <a:t> design pattern is a way to manage data consistency across microservices in distributed transaction scenarios. </a:t>
            </a:r>
          </a:p>
          <a:p>
            <a:pPr marL="342900" indent="-342900">
              <a:spcBef>
                <a:spcPts val="200"/>
              </a:spcBef>
              <a:spcAft>
                <a:spcPts val="200"/>
              </a:spcAft>
              <a:buFont typeface="Arial" panose="020B0604020202020204" pitchFamily="34" charset="0"/>
              <a:buChar char="•"/>
            </a:pPr>
            <a:r>
              <a:rPr lang="en-US" sz="1600" dirty="0">
                <a:solidFill>
                  <a:srgbClr val="171717"/>
                </a:solidFill>
                <a:latin typeface="Open Sans"/>
                <a:ea typeface="Open Sans"/>
                <a:cs typeface="Open Sans"/>
              </a:rPr>
              <a:t>A saga is a sequence of transactions that updates each service and publishes a message or event to trigger the next transaction step. </a:t>
            </a:r>
          </a:p>
          <a:p>
            <a:pPr marL="342900" indent="-342900">
              <a:spcBef>
                <a:spcPts val="200"/>
              </a:spcBef>
              <a:spcAft>
                <a:spcPts val="200"/>
              </a:spcAft>
              <a:buFont typeface="Arial" panose="020B0604020202020204" pitchFamily="34" charset="0"/>
              <a:buChar char="•"/>
            </a:pPr>
            <a:r>
              <a:rPr lang="en-US" sz="1600" dirty="0">
                <a:solidFill>
                  <a:srgbClr val="171717"/>
                </a:solidFill>
                <a:latin typeface="Open Sans"/>
                <a:ea typeface="Open Sans"/>
                <a:cs typeface="Open Sans"/>
              </a:rPr>
              <a:t>If a step fails, the saga executes compensating transactions that undo the preceding transactions.</a:t>
            </a:r>
          </a:p>
        </p:txBody>
      </p:sp>
      <p:sp>
        <p:nvSpPr>
          <p:cNvPr id="7" name="TextBox 6">
            <a:extLst>
              <a:ext uri="{FF2B5EF4-FFF2-40B4-BE49-F238E27FC236}">
                <a16:creationId xmlns:a16="http://schemas.microsoft.com/office/drawing/2014/main" id="{1A4F00E4-2693-45A7-9014-A339E0E50987}"/>
              </a:ext>
            </a:extLst>
          </p:cNvPr>
          <p:cNvSpPr txBox="1"/>
          <p:nvPr/>
        </p:nvSpPr>
        <p:spPr>
          <a:xfrm>
            <a:off x="588262" y="5055278"/>
            <a:ext cx="5671136" cy="1569660"/>
          </a:xfrm>
          <a:prstGeom prst="rect">
            <a:avLst/>
          </a:prstGeom>
          <a:noFill/>
        </p:spPr>
        <p:txBody>
          <a:bodyPr wrap="square">
            <a:spAutoFit/>
          </a:bodyPr>
          <a:lstStyle/>
          <a:p>
            <a:pPr marL="285750" indent="-285750">
              <a:buFont typeface="Arial" panose="020B0604020202020204" pitchFamily="34" charset="0"/>
              <a:buChar char="•"/>
            </a:pPr>
            <a:r>
              <a:rPr lang="en-US" sz="1600" dirty="0">
                <a:solidFill>
                  <a:srgbClr val="171717"/>
                </a:solidFill>
                <a:latin typeface="Open Sans"/>
                <a:ea typeface="Open Sans"/>
                <a:cs typeface="Open Sans"/>
              </a:rPr>
              <a:t>Choreography is a way to coordinate sagas where participants exchange events without a centralized point of control. </a:t>
            </a:r>
          </a:p>
          <a:p>
            <a:pPr marL="285750" indent="-285750">
              <a:buFont typeface="Arial" panose="020B0604020202020204" pitchFamily="34" charset="0"/>
              <a:buChar char="•"/>
            </a:pPr>
            <a:r>
              <a:rPr lang="en-US" sz="1600" dirty="0">
                <a:solidFill>
                  <a:srgbClr val="171717"/>
                </a:solidFill>
                <a:latin typeface="Open Sans"/>
                <a:ea typeface="Open Sans"/>
                <a:cs typeface="Open Sans"/>
              </a:rPr>
              <a:t>With choreography, each local transaction publishes domain events that trigger local transactions in other services.</a:t>
            </a:r>
          </a:p>
        </p:txBody>
      </p:sp>
      <p:pic>
        <p:nvPicPr>
          <p:cNvPr id="2050" name="Picture 2" descr="Diagram&#10;&#10;Description automatically generated">
            <a:extLst>
              <a:ext uri="{FF2B5EF4-FFF2-40B4-BE49-F238E27FC236}">
                <a16:creationId xmlns:a16="http://schemas.microsoft.com/office/drawing/2014/main" id="{0FAB628A-B837-441F-8CB9-358810D640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291" y="2509778"/>
            <a:ext cx="5576434" cy="2365262"/>
          </a:xfrm>
          <a:prstGeom prst="rect">
            <a:avLst/>
          </a:prstGeom>
          <a:noFill/>
        </p:spPr>
      </p:pic>
      <p:sp>
        <p:nvSpPr>
          <p:cNvPr id="8" name="TextBox 7">
            <a:extLst>
              <a:ext uri="{FF2B5EF4-FFF2-40B4-BE49-F238E27FC236}">
                <a16:creationId xmlns:a16="http://schemas.microsoft.com/office/drawing/2014/main" id="{2488F493-5636-4C97-B944-3AC59FD54F28}"/>
              </a:ext>
            </a:extLst>
          </p:cNvPr>
          <p:cNvSpPr txBox="1"/>
          <p:nvPr/>
        </p:nvSpPr>
        <p:spPr>
          <a:xfrm>
            <a:off x="6095999" y="5034425"/>
            <a:ext cx="5989163" cy="1815882"/>
          </a:xfrm>
          <a:prstGeom prst="rect">
            <a:avLst/>
          </a:prstGeom>
          <a:noFill/>
        </p:spPr>
        <p:txBody>
          <a:bodyPr wrap="square">
            <a:spAutoFit/>
          </a:bodyPr>
          <a:lstStyle/>
          <a:p>
            <a:pPr marL="285750" indent="-285750">
              <a:buFont typeface="Arial" panose="020B0604020202020204" pitchFamily="34" charset="0"/>
              <a:buChar char="•"/>
            </a:pPr>
            <a:r>
              <a:rPr lang="en-US" sz="1600" dirty="0">
                <a:solidFill>
                  <a:srgbClr val="171717"/>
                </a:solidFill>
                <a:latin typeface="Open Sans"/>
                <a:ea typeface="Open Sans"/>
                <a:cs typeface="Open Sans"/>
              </a:rPr>
              <a:t>A centralized controller tells the saga participants what local transactions to execute. </a:t>
            </a:r>
          </a:p>
          <a:p>
            <a:pPr marL="285750" indent="-285750">
              <a:buFont typeface="Arial" panose="020B0604020202020204" pitchFamily="34" charset="0"/>
              <a:buChar char="•"/>
            </a:pPr>
            <a:r>
              <a:rPr lang="en-US" sz="1600" dirty="0">
                <a:solidFill>
                  <a:srgbClr val="171717"/>
                </a:solidFill>
                <a:latin typeface="Open Sans"/>
                <a:ea typeface="Open Sans"/>
                <a:cs typeface="Open Sans"/>
              </a:rPr>
              <a:t>The orchestrator handles all the transactions and tells the participants which operation to perform based on events. </a:t>
            </a:r>
          </a:p>
          <a:p>
            <a:pPr marL="285750" indent="-285750">
              <a:buFont typeface="Arial" panose="020B0604020202020204" pitchFamily="34" charset="0"/>
              <a:buChar char="•"/>
            </a:pPr>
            <a:r>
              <a:rPr lang="en-US" sz="1600" dirty="0">
                <a:solidFill>
                  <a:srgbClr val="171717"/>
                </a:solidFill>
                <a:latin typeface="Open Sans"/>
                <a:ea typeface="Open Sans"/>
                <a:cs typeface="Open Sans"/>
              </a:rPr>
              <a:t>The orchestrator executes saga requests, stores and interprets the states of each task, and handles failure recovery with compensating transactions.</a:t>
            </a:r>
            <a:endParaRPr lang="it-IT" sz="1600" dirty="0">
              <a:solidFill>
                <a:srgbClr val="171717"/>
              </a:solidFill>
              <a:latin typeface="Open Sans"/>
              <a:ea typeface="Open Sans"/>
              <a:cs typeface="Open Sans"/>
            </a:endParaRPr>
          </a:p>
        </p:txBody>
      </p:sp>
      <p:sp>
        <p:nvSpPr>
          <p:cNvPr id="10" name="TextBox 9">
            <a:extLst>
              <a:ext uri="{FF2B5EF4-FFF2-40B4-BE49-F238E27FC236}">
                <a16:creationId xmlns:a16="http://schemas.microsoft.com/office/drawing/2014/main" id="{E8BBBC14-8096-4C8E-AA52-D38F67A08DD6}"/>
              </a:ext>
            </a:extLst>
          </p:cNvPr>
          <p:cNvSpPr txBox="1"/>
          <p:nvPr/>
        </p:nvSpPr>
        <p:spPr>
          <a:xfrm>
            <a:off x="8316403" y="2509778"/>
            <a:ext cx="1713717" cy="338554"/>
          </a:xfrm>
          <a:prstGeom prst="rect">
            <a:avLst/>
          </a:prstGeom>
          <a:noFill/>
        </p:spPr>
        <p:txBody>
          <a:bodyPr wrap="square">
            <a:spAutoFit/>
          </a:bodyPr>
          <a:lstStyle/>
          <a:p>
            <a:pPr algn="l"/>
            <a:r>
              <a:rPr lang="en-US" sz="1600" b="1" dirty="0">
                <a:solidFill>
                  <a:srgbClr val="171717"/>
                </a:solidFill>
                <a:latin typeface="Open Sans"/>
                <a:ea typeface="Open Sans"/>
                <a:cs typeface="Open Sans"/>
              </a:rPr>
              <a:t>Orchestration</a:t>
            </a:r>
          </a:p>
        </p:txBody>
      </p:sp>
      <p:sp>
        <p:nvSpPr>
          <p:cNvPr id="5" name="TextBox 4">
            <a:extLst>
              <a:ext uri="{FF2B5EF4-FFF2-40B4-BE49-F238E27FC236}">
                <a16:creationId xmlns:a16="http://schemas.microsoft.com/office/drawing/2014/main" id="{A2031881-20CA-4D65-8E05-43DEF29AFAC2}"/>
              </a:ext>
            </a:extLst>
          </p:cNvPr>
          <p:cNvSpPr txBox="1"/>
          <p:nvPr/>
        </p:nvSpPr>
        <p:spPr>
          <a:xfrm>
            <a:off x="2445076" y="2503359"/>
            <a:ext cx="1713717" cy="338554"/>
          </a:xfrm>
          <a:prstGeom prst="rect">
            <a:avLst/>
          </a:prstGeom>
          <a:noFill/>
        </p:spPr>
        <p:txBody>
          <a:bodyPr wrap="square">
            <a:spAutoFit/>
          </a:bodyPr>
          <a:lstStyle/>
          <a:p>
            <a:pPr algn="l"/>
            <a:r>
              <a:rPr lang="en-US" sz="1600" b="1" dirty="0">
                <a:solidFill>
                  <a:srgbClr val="171717"/>
                </a:solidFill>
                <a:latin typeface="Open Sans"/>
                <a:ea typeface="Open Sans"/>
                <a:cs typeface="Open Sans"/>
              </a:rPr>
              <a:t>Choreography</a:t>
            </a:r>
          </a:p>
        </p:txBody>
      </p:sp>
    </p:spTree>
    <p:extLst>
      <p:ext uri="{BB962C8B-B14F-4D97-AF65-F5344CB8AC3E}">
        <p14:creationId xmlns:p14="http://schemas.microsoft.com/office/powerpoint/2010/main" val="27651953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884F2-34EA-421C-92B5-74D311E9028C}"/>
              </a:ext>
            </a:extLst>
          </p:cNvPr>
          <p:cNvSpPr>
            <a:spLocks noGrp="1"/>
          </p:cNvSpPr>
          <p:nvPr>
            <p:ph type="title"/>
          </p:nvPr>
        </p:nvSpPr>
        <p:spPr/>
        <p:txBody>
          <a:bodyPr/>
          <a:lstStyle/>
          <a:p>
            <a:r>
              <a:rPr lang="en-US" dirty="0"/>
              <a:t>Communications in a microservice-based architecture</a:t>
            </a:r>
            <a:endParaRPr lang="it-IT" dirty="0"/>
          </a:p>
        </p:txBody>
      </p:sp>
      <p:sp>
        <p:nvSpPr>
          <p:cNvPr id="3" name="Text Placeholder 2">
            <a:extLst>
              <a:ext uri="{FF2B5EF4-FFF2-40B4-BE49-F238E27FC236}">
                <a16:creationId xmlns:a16="http://schemas.microsoft.com/office/drawing/2014/main" id="{4CF9A985-5643-48A4-861E-15EEDCB7289C}"/>
              </a:ext>
            </a:extLst>
          </p:cNvPr>
          <p:cNvSpPr>
            <a:spLocks noGrp="1"/>
          </p:cNvSpPr>
          <p:nvPr>
            <p:ph type="body" sz="quarter" idx="10"/>
          </p:nvPr>
        </p:nvSpPr>
        <p:spPr>
          <a:xfrm>
            <a:off x="586740" y="1179727"/>
            <a:ext cx="11018520" cy="4731552"/>
          </a:xfrm>
        </p:spPr>
        <p:txBody>
          <a:bodyPr/>
          <a:lstStyle/>
          <a:p>
            <a:pPr marL="457200" indent="-457200" algn="just">
              <a:spcBef>
                <a:spcPts val="200"/>
              </a:spcBef>
              <a:spcAft>
                <a:spcPts val="1000"/>
              </a:spcAft>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Synchronous vs Asynchronous</a:t>
            </a:r>
          </a:p>
          <a:p>
            <a:pPr marL="685800" lvl="1" indent="-457200" algn="just">
              <a:spcBef>
                <a:spcPts val="200"/>
              </a:spcBef>
              <a:spcAft>
                <a:spcPts val="200"/>
              </a:spcAft>
              <a:buFont typeface="Courier New" panose="02070309020205020404" pitchFamily="49" charset="0"/>
              <a:buChar char="o"/>
            </a:pPr>
            <a:r>
              <a:rPr lang="en-US" dirty="0">
                <a:latin typeface="Open Sans" panose="020B0606030504020204" pitchFamily="34" charset="0"/>
                <a:ea typeface="Open Sans" panose="020B0606030504020204" pitchFamily="34" charset="0"/>
                <a:cs typeface="Open Sans" panose="020B0606030504020204" pitchFamily="34" charset="0"/>
              </a:rPr>
              <a:t>Synchronous protocol: HTTP is a synchronous protocol. The client sends a request and waits for a response from the service before it can continue its task.</a:t>
            </a:r>
          </a:p>
          <a:p>
            <a:pPr marL="685800" lvl="1" indent="-457200" algn="just">
              <a:spcBef>
                <a:spcPts val="200"/>
              </a:spcBef>
              <a:spcAft>
                <a:spcPts val="200"/>
              </a:spcAft>
              <a:buFont typeface="Courier New" panose="02070309020205020404" pitchFamily="49" charset="0"/>
              <a:buChar char="o"/>
            </a:pPr>
            <a:r>
              <a:rPr lang="en-US" dirty="0">
                <a:latin typeface="Open Sans" panose="020B0606030504020204" pitchFamily="34" charset="0"/>
                <a:ea typeface="Open Sans" panose="020B0606030504020204" pitchFamily="34" charset="0"/>
                <a:cs typeface="Open Sans" panose="020B0606030504020204" pitchFamily="34" charset="0"/>
              </a:rPr>
              <a:t>Asynchronous protocol: Protocols like AMQP use asynchronous messages. The client code or message sender usually doesn't wait for a response. </a:t>
            </a:r>
          </a:p>
          <a:p>
            <a:pPr marL="342900" indent="-342900" algn="just">
              <a:spcBef>
                <a:spcPts val="1000"/>
              </a:spcBef>
              <a:spcAft>
                <a:spcPts val="1000"/>
              </a:spcAft>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Single receiver vs multiple receivers</a:t>
            </a:r>
          </a:p>
          <a:p>
            <a:pPr marL="800100" lvl="2" indent="-342900" algn="just">
              <a:spcBef>
                <a:spcPts val="200"/>
              </a:spcBef>
              <a:spcAft>
                <a:spcPts val="200"/>
              </a:spcAft>
              <a:buFont typeface="Courier New" panose="02070309020205020404" pitchFamily="49" charset="0"/>
              <a:buChar char="o"/>
            </a:pPr>
            <a:r>
              <a:rPr lang="en-US" sz="2000" dirty="0">
                <a:latin typeface="Open Sans" panose="020B0606030504020204" pitchFamily="34" charset="0"/>
                <a:ea typeface="Open Sans" panose="020B0606030504020204" pitchFamily="34" charset="0"/>
                <a:cs typeface="Open Sans" panose="020B0606030504020204" pitchFamily="34" charset="0"/>
              </a:rPr>
              <a:t>Each request must be processed by exactly one  receiver or service</a:t>
            </a:r>
          </a:p>
          <a:p>
            <a:pPr marL="800100" lvl="2" indent="-342900" algn="just">
              <a:spcBef>
                <a:spcPts val="200"/>
              </a:spcBef>
              <a:spcAft>
                <a:spcPts val="200"/>
              </a:spcAft>
              <a:buFont typeface="Courier New" panose="02070309020205020404" pitchFamily="49" charset="0"/>
              <a:buChar char="o"/>
            </a:pPr>
            <a:r>
              <a:rPr lang="en-US" sz="2000" dirty="0">
                <a:latin typeface="Open Sans" panose="020B0606030504020204" pitchFamily="34" charset="0"/>
                <a:ea typeface="Open Sans" panose="020B0606030504020204" pitchFamily="34" charset="0"/>
                <a:cs typeface="Open Sans" panose="020B0606030504020204" pitchFamily="34" charset="0"/>
              </a:rPr>
              <a:t>Each request can be processed by zero to multiple receivers. This type of communication must be asynchronous. An example is the publish/subscribe mechanism used in patterns like Event-driven architecture.</a:t>
            </a:r>
          </a:p>
          <a:p>
            <a:pPr marL="342900" indent="-342900" algn="just">
              <a:spcBef>
                <a:spcPts val="1000"/>
              </a:spcBef>
              <a:buFont typeface="Arial" panose="020B0604020202020204" pitchFamily="34" charset="0"/>
              <a:buChar char="•"/>
            </a:pPr>
            <a:r>
              <a:rPr lang="en-US" sz="2400" dirty="0"/>
              <a:t>Minimize communications between separate microservices.</a:t>
            </a:r>
          </a:p>
          <a:p>
            <a:pPr marL="342900" indent="-342900" algn="just">
              <a:buFont typeface="Arial" panose="020B0604020202020204" pitchFamily="34" charset="0"/>
              <a:buChar char="•"/>
            </a:pPr>
            <a:r>
              <a:rPr lang="en-US" sz="2400" dirty="0"/>
              <a:t>Communication between microservices should be asynchronous</a:t>
            </a:r>
          </a:p>
        </p:txBody>
      </p:sp>
    </p:spTree>
    <p:extLst>
      <p:ext uri="{BB962C8B-B14F-4D97-AF65-F5344CB8AC3E}">
        <p14:creationId xmlns:p14="http://schemas.microsoft.com/office/powerpoint/2010/main" val="14719593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iagram&#10;&#10;Description automatically generated">
            <a:extLst>
              <a:ext uri="{FF2B5EF4-FFF2-40B4-BE49-F238E27FC236}">
                <a16:creationId xmlns:a16="http://schemas.microsoft.com/office/drawing/2014/main" id="{A1891604-6720-44EA-B7DF-805C2CEB7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207" y="268697"/>
            <a:ext cx="5834658" cy="2173562"/>
          </a:xfrm>
          <a:prstGeom prst="rect">
            <a:avLst/>
          </a:prstGeom>
          <a:noFill/>
        </p:spPr>
      </p:pic>
      <p:pic>
        <p:nvPicPr>
          <p:cNvPr id="7170" name="Picture 2" descr="Diagram&#10;&#10;Description automatically generated">
            <a:extLst>
              <a:ext uri="{FF2B5EF4-FFF2-40B4-BE49-F238E27FC236}">
                <a16:creationId xmlns:a16="http://schemas.microsoft.com/office/drawing/2014/main" id="{FD3D204A-F1D9-4AF1-B416-C306A829A1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5941" y="268697"/>
            <a:ext cx="4698663" cy="2416630"/>
          </a:xfrm>
          <a:prstGeom prst="rect">
            <a:avLst/>
          </a:prstGeom>
          <a:noFill/>
        </p:spPr>
      </p:pic>
      <p:pic>
        <p:nvPicPr>
          <p:cNvPr id="8194" name="Picture 2" descr="Diagram&#10;&#10;Description automatically generated">
            <a:extLst>
              <a:ext uri="{FF2B5EF4-FFF2-40B4-BE49-F238E27FC236}">
                <a16:creationId xmlns:a16="http://schemas.microsoft.com/office/drawing/2014/main" id="{5CB6447B-EA1D-4B87-B289-3F84160F00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372" y="3196803"/>
            <a:ext cx="4977715" cy="2870992"/>
          </a:xfrm>
          <a:prstGeom prst="rect">
            <a:avLst/>
          </a:prstGeom>
          <a:noFill/>
        </p:spPr>
      </p:pic>
      <p:pic>
        <p:nvPicPr>
          <p:cNvPr id="9218" name="Picture 2" descr="Graphical user interface, text, application&#10;&#10;Description automatically generated">
            <a:extLst>
              <a:ext uri="{FF2B5EF4-FFF2-40B4-BE49-F238E27FC236}">
                <a16:creationId xmlns:a16="http://schemas.microsoft.com/office/drawing/2014/main" id="{8BAF2883-8490-478C-8FA4-0CCE23B26C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62" y="3196803"/>
            <a:ext cx="4668754" cy="2372676"/>
          </a:xfrm>
          <a:prstGeom prst="rect">
            <a:avLst/>
          </a:prstGeom>
          <a:noFill/>
        </p:spPr>
      </p:pic>
      <p:sp>
        <p:nvSpPr>
          <p:cNvPr id="7" name="TextBox 6">
            <a:extLst>
              <a:ext uri="{FF2B5EF4-FFF2-40B4-BE49-F238E27FC236}">
                <a16:creationId xmlns:a16="http://schemas.microsoft.com/office/drawing/2014/main" id="{EE362C09-2BB4-432B-B856-7356C608013E}"/>
              </a:ext>
            </a:extLst>
          </p:cNvPr>
          <p:cNvSpPr txBox="1"/>
          <p:nvPr/>
        </p:nvSpPr>
        <p:spPr>
          <a:xfrm>
            <a:off x="331207" y="6140893"/>
            <a:ext cx="6051688" cy="523220"/>
          </a:xfrm>
          <a:prstGeom prst="rect">
            <a:avLst/>
          </a:prstGeom>
          <a:noFill/>
        </p:spPr>
        <p:txBody>
          <a:bodyPr wrap="square">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Single-receiver message-based communication is well suited for sending asynchronous commands from one microservice to another</a:t>
            </a:r>
          </a:p>
        </p:txBody>
      </p:sp>
      <p:sp>
        <p:nvSpPr>
          <p:cNvPr id="9" name="TextBox 8">
            <a:extLst>
              <a:ext uri="{FF2B5EF4-FFF2-40B4-BE49-F238E27FC236}">
                <a16:creationId xmlns:a16="http://schemas.microsoft.com/office/drawing/2014/main" id="{2DBD6D75-B8B7-4F94-866F-B127015D5C2C}"/>
              </a:ext>
            </a:extLst>
          </p:cNvPr>
          <p:cNvSpPr txBox="1"/>
          <p:nvPr/>
        </p:nvSpPr>
        <p:spPr>
          <a:xfrm>
            <a:off x="331207" y="2557921"/>
            <a:ext cx="6212046" cy="523220"/>
          </a:xfrm>
          <a:prstGeom prst="rect">
            <a:avLst/>
          </a:prstGeom>
          <a:noFill/>
        </p:spPr>
        <p:txBody>
          <a:bodyPr wrap="square">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When a client uses request/response communication, it assumes that the response will arrive in a short time, typically less than a second.</a:t>
            </a:r>
          </a:p>
        </p:txBody>
      </p:sp>
      <p:sp>
        <p:nvSpPr>
          <p:cNvPr id="11" name="TextBox 10">
            <a:extLst>
              <a:ext uri="{FF2B5EF4-FFF2-40B4-BE49-F238E27FC236}">
                <a16:creationId xmlns:a16="http://schemas.microsoft.com/office/drawing/2014/main" id="{6995D1FE-A5D8-410E-BBED-BDBF77B2531D}"/>
              </a:ext>
            </a:extLst>
          </p:cNvPr>
          <p:cNvSpPr txBox="1"/>
          <p:nvPr/>
        </p:nvSpPr>
        <p:spPr>
          <a:xfrm>
            <a:off x="6617127" y="5710006"/>
            <a:ext cx="5574873" cy="954107"/>
          </a:xfrm>
          <a:prstGeom prst="rect">
            <a:avLst/>
          </a:prstGeom>
          <a:noFill/>
        </p:spPr>
        <p:txBody>
          <a:bodyPr wrap="square">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In asynchronous event-driven communication, a microservice publishes an event to notify other microservices that something happened in its domain. Other microservices can subscribe, receive and process events.</a:t>
            </a:r>
          </a:p>
        </p:txBody>
      </p:sp>
      <p:sp>
        <p:nvSpPr>
          <p:cNvPr id="13" name="TextBox 12">
            <a:extLst>
              <a:ext uri="{FF2B5EF4-FFF2-40B4-BE49-F238E27FC236}">
                <a16:creationId xmlns:a16="http://schemas.microsoft.com/office/drawing/2014/main" id="{7DA279A0-960E-4EC1-8512-4D95AF3F1739}"/>
              </a:ext>
            </a:extLst>
          </p:cNvPr>
          <p:cNvSpPr txBox="1"/>
          <p:nvPr/>
        </p:nvSpPr>
        <p:spPr>
          <a:xfrm>
            <a:off x="6781862" y="2734067"/>
            <a:ext cx="4807352" cy="523220"/>
          </a:xfrm>
          <a:prstGeom prst="rect">
            <a:avLst/>
          </a:prstGeom>
          <a:noFill/>
        </p:spPr>
        <p:txBody>
          <a:bodyPr wrap="square">
            <a:spAutoFit/>
          </a:bodyPr>
          <a:lstStyle/>
          <a:p>
            <a:r>
              <a:rPr lang="en-US" sz="1400">
                <a:latin typeface="Open Sans" panose="020B0606030504020204" pitchFamily="34" charset="0"/>
                <a:ea typeface="Open Sans" panose="020B0606030504020204" pitchFamily="34" charset="0"/>
                <a:cs typeface="Open Sans" panose="020B0606030504020204" pitchFamily="34" charset="0"/>
              </a:rPr>
              <a:t>A microservice can use WebSockets to push content to connected clients as the data becomes available</a:t>
            </a:r>
          </a:p>
        </p:txBody>
      </p:sp>
    </p:spTree>
    <p:extLst>
      <p:ext uri="{BB962C8B-B14F-4D97-AF65-F5344CB8AC3E}">
        <p14:creationId xmlns:p14="http://schemas.microsoft.com/office/powerpoint/2010/main" val="36731695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Diagram&#10;&#10;Description automatically generated">
            <a:extLst>
              <a:ext uri="{FF2B5EF4-FFF2-40B4-BE49-F238E27FC236}">
                <a16:creationId xmlns:a16="http://schemas.microsoft.com/office/drawing/2014/main" id="{F84ED0DC-936B-45AA-B5B0-75303EDA1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09" y="2148356"/>
            <a:ext cx="5513600" cy="2841258"/>
          </a:xfrm>
          <a:prstGeom prst="rect">
            <a:avLst/>
          </a:prstGeom>
          <a:noFill/>
        </p:spPr>
      </p:pic>
      <p:sp>
        <p:nvSpPr>
          <p:cNvPr id="2" name="Title 1">
            <a:extLst>
              <a:ext uri="{FF2B5EF4-FFF2-40B4-BE49-F238E27FC236}">
                <a16:creationId xmlns:a16="http://schemas.microsoft.com/office/drawing/2014/main" id="{8F34FDB0-8AB4-4161-8014-D22F5A86F894}"/>
              </a:ext>
            </a:extLst>
          </p:cNvPr>
          <p:cNvSpPr>
            <a:spLocks noGrp="1"/>
          </p:cNvSpPr>
          <p:nvPr>
            <p:ph type="title"/>
          </p:nvPr>
        </p:nvSpPr>
        <p:spPr>
          <a:xfrm>
            <a:off x="588263" y="457200"/>
            <a:ext cx="11018520" cy="553998"/>
          </a:xfrm>
        </p:spPr>
        <p:txBody>
          <a:bodyPr/>
          <a:lstStyle/>
          <a:p>
            <a:r>
              <a:rPr lang="en-US" dirty="0"/>
              <a:t>API Gateway Pattern (1 of 3)</a:t>
            </a:r>
            <a:endParaRPr lang="it-IT" dirty="0"/>
          </a:p>
        </p:txBody>
      </p:sp>
      <p:sp>
        <p:nvSpPr>
          <p:cNvPr id="6" name="TextBox 5">
            <a:extLst>
              <a:ext uri="{FF2B5EF4-FFF2-40B4-BE49-F238E27FC236}">
                <a16:creationId xmlns:a16="http://schemas.microsoft.com/office/drawing/2014/main" id="{9B2DEA97-1863-4D4E-8F9F-1F93826FF905}"/>
              </a:ext>
            </a:extLst>
          </p:cNvPr>
          <p:cNvSpPr txBox="1"/>
          <p:nvPr/>
        </p:nvSpPr>
        <p:spPr>
          <a:xfrm>
            <a:off x="6240545" y="122823"/>
            <a:ext cx="5866464" cy="6499215"/>
          </a:xfrm>
          <a:prstGeom prst="rect">
            <a:avLst/>
          </a:prstGeom>
          <a:noFill/>
        </p:spPr>
        <p:txBody>
          <a:bodyPr wrap="square">
            <a:spAutoFit/>
          </a:bodyPr>
          <a:lstStyle/>
          <a:p>
            <a:pPr marL="342900" indent="-342900" algn="just">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Each microservice exposes a set of fine-grained endpoints. </a:t>
            </a:r>
          </a:p>
          <a:p>
            <a:pPr marL="342900" indent="-342900" algn="just">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An API Gateway aka "backend for frontend" (BFF)  is a service that provides a single-entry point for groups of microservices. </a:t>
            </a:r>
          </a:p>
          <a:p>
            <a:pPr marL="342900" indent="-342900" algn="just">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An API gateway sits between clients and microservices and acts as a reverse proxy, routing requests from clients to services.</a:t>
            </a:r>
          </a:p>
          <a:p>
            <a:pPr marL="342900" indent="-342900" algn="just">
              <a:spcBef>
                <a:spcPts val="200"/>
              </a:spcBef>
              <a:spcAft>
                <a:spcPts val="10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An API Gateway can implement cross-cutting concerns such as:</a:t>
            </a:r>
          </a:p>
          <a:p>
            <a:pPr marL="800083" lvl="1" indent="-342900" fontAlgn="ctr">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SSL termination</a:t>
            </a:r>
          </a:p>
          <a:p>
            <a:pPr marL="800083" lvl="1" indent="-342900" fontAlgn="ctr">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Redirect</a:t>
            </a:r>
          </a:p>
          <a:p>
            <a:pPr marL="800083" lvl="1" indent="-342900" fontAlgn="ctr">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Authentication / Authorization</a:t>
            </a:r>
          </a:p>
          <a:p>
            <a:pPr marL="800083" lvl="1" indent="-342900" fontAlgn="ctr">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IP allow/block list</a:t>
            </a:r>
          </a:p>
          <a:p>
            <a:pPr marL="800083" lvl="1" indent="-342900" fontAlgn="ctr">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Client rate limiting (throttling)</a:t>
            </a:r>
          </a:p>
          <a:p>
            <a:pPr marL="800083" lvl="1" indent="-342900" fontAlgn="ctr">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Logging and monitoring</a:t>
            </a:r>
          </a:p>
          <a:p>
            <a:pPr marL="800083" lvl="1" indent="-342900" fontAlgn="ctr">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Response caching</a:t>
            </a:r>
          </a:p>
          <a:p>
            <a:pPr marL="800083" lvl="1" indent="-342900" fontAlgn="ctr">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Web application firewall</a:t>
            </a:r>
          </a:p>
          <a:p>
            <a:pPr marL="800083" lvl="1" indent="-342900" fontAlgn="ctr">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GZIP compression</a:t>
            </a:r>
          </a:p>
          <a:p>
            <a:pPr marL="800083" lvl="1" indent="-342900" fontAlgn="ctr">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Servicing static content</a:t>
            </a:r>
          </a:p>
          <a:p>
            <a:pPr marL="800083" lvl="1" indent="-342900" fontAlgn="ctr">
              <a:buFont typeface="Courier New" panose="02070309020205020404" pitchFamily="49" charset="0"/>
              <a:buChar char="o"/>
            </a:pPr>
            <a:r>
              <a:rPr lang="en-US" sz="1800" dirty="0">
                <a:latin typeface="Open Sans" panose="020B0606030504020204" pitchFamily="34" charset="0"/>
                <a:ea typeface="Open Sans" panose="020B0606030504020204" pitchFamily="34" charset="0"/>
                <a:cs typeface="Open Sans" panose="020B0606030504020204" pitchFamily="34" charset="0"/>
              </a:rPr>
              <a:t>Protocol bridging</a:t>
            </a:r>
          </a:p>
        </p:txBody>
      </p:sp>
    </p:spTree>
    <p:extLst>
      <p:ext uri="{BB962C8B-B14F-4D97-AF65-F5344CB8AC3E}">
        <p14:creationId xmlns:p14="http://schemas.microsoft.com/office/powerpoint/2010/main" val="35539804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755A47A-ADB3-446F-9D96-6DF28853778C}"/>
              </a:ext>
            </a:extLst>
          </p:cNvPr>
          <p:cNvSpPr>
            <a:spLocks noGrp="1"/>
          </p:cNvSpPr>
          <p:nvPr>
            <p:ph type="title"/>
          </p:nvPr>
        </p:nvSpPr>
        <p:spPr>
          <a:xfrm>
            <a:off x="800411" y="1141687"/>
            <a:ext cx="4167887" cy="1107996"/>
          </a:xfrm>
        </p:spPr>
        <p:txBody>
          <a:bodyPr/>
          <a:lstStyle/>
          <a:p>
            <a:r>
              <a:rPr lang="en-US" dirty="0"/>
              <a:t>Agenda</a:t>
            </a:r>
            <a:endParaRPr lang="it-IT" dirty="0"/>
          </a:p>
        </p:txBody>
      </p:sp>
      <p:sp>
        <p:nvSpPr>
          <p:cNvPr id="10" name="Text Placeholder 9">
            <a:extLst>
              <a:ext uri="{FF2B5EF4-FFF2-40B4-BE49-F238E27FC236}">
                <a16:creationId xmlns:a16="http://schemas.microsoft.com/office/drawing/2014/main" id="{9D7668C6-AEB5-429D-914C-16806C59A87B}"/>
              </a:ext>
            </a:extLst>
          </p:cNvPr>
          <p:cNvSpPr>
            <a:spLocks noGrp="1"/>
          </p:cNvSpPr>
          <p:nvPr>
            <p:ph type="body" sz="quarter" idx="12"/>
          </p:nvPr>
        </p:nvSpPr>
        <p:spPr>
          <a:xfrm>
            <a:off x="803715" y="2503054"/>
            <a:ext cx="4470249" cy="3180358"/>
          </a:xfrm>
        </p:spPr>
        <p:txBody>
          <a:bodyPr/>
          <a:lstStyle/>
          <a:p>
            <a:pPr marL="341313" indent="-341313">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Cloud Journey</a:t>
            </a:r>
          </a:p>
          <a:p>
            <a:pPr marL="341313" indent="-341313">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Monolithic Applications</a:t>
            </a:r>
          </a:p>
          <a:p>
            <a:pPr marL="341313" indent="-341313">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Microservice-based Applications</a:t>
            </a:r>
          </a:p>
          <a:p>
            <a:pPr marL="341313" indent="-341313">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API Gateways</a:t>
            </a:r>
          </a:p>
          <a:p>
            <a:pPr marL="341313" indent="-341313">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Containers</a:t>
            </a:r>
          </a:p>
          <a:p>
            <a:pPr marL="341313" indent="-341313">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Kubernetes</a:t>
            </a:r>
          </a:p>
          <a:p>
            <a:pPr marL="341313" indent="-341313">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Tenancy models</a:t>
            </a:r>
          </a:p>
          <a:p>
            <a:pPr marL="341313" indent="-341313">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Multitenancy in Kubernetes</a:t>
            </a:r>
          </a:p>
          <a:p>
            <a:pPr marL="341313" indent="-341313">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AKS Reference Architectures</a:t>
            </a:r>
          </a:p>
        </p:txBody>
      </p:sp>
    </p:spTree>
    <p:extLst>
      <p:ext uri="{BB962C8B-B14F-4D97-AF65-F5344CB8AC3E}">
        <p14:creationId xmlns:p14="http://schemas.microsoft.com/office/powerpoint/2010/main" val="31037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4FDB0-8AB4-4161-8014-D22F5A86F894}"/>
              </a:ext>
            </a:extLst>
          </p:cNvPr>
          <p:cNvSpPr>
            <a:spLocks noGrp="1"/>
          </p:cNvSpPr>
          <p:nvPr>
            <p:ph type="title"/>
          </p:nvPr>
        </p:nvSpPr>
        <p:spPr/>
        <p:txBody>
          <a:bodyPr/>
          <a:lstStyle/>
          <a:p>
            <a:r>
              <a:rPr lang="en-US"/>
              <a:t>API Gateway Pattern (2 of 3)</a:t>
            </a:r>
            <a:endParaRPr lang="it-IT"/>
          </a:p>
        </p:txBody>
      </p:sp>
      <p:sp>
        <p:nvSpPr>
          <p:cNvPr id="3" name="Text Placeholder 2">
            <a:extLst>
              <a:ext uri="{FF2B5EF4-FFF2-40B4-BE49-F238E27FC236}">
                <a16:creationId xmlns:a16="http://schemas.microsoft.com/office/drawing/2014/main" id="{7B74C231-FE78-4DA3-A22A-9D553679A629}"/>
              </a:ext>
            </a:extLst>
          </p:cNvPr>
          <p:cNvSpPr>
            <a:spLocks noGrp="1"/>
          </p:cNvSpPr>
          <p:nvPr>
            <p:ph type="body" sz="quarter" idx="10"/>
          </p:nvPr>
        </p:nvSpPr>
        <p:spPr>
          <a:xfrm>
            <a:off x="586389" y="1434370"/>
            <a:ext cx="10536881" cy="4911601"/>
          </a:xfrm>
        </p:spPr>
        <p:txBody>
          <a:bodyPr/>
          <a:lstStyle/>
          <a:p>
            <a:pPr marL="342900" indent="-342900">
              <a:spcBef>
                <a:spcPts val="200"/>
              </a:spcBef>
              <a:spcAft>
                <a:spcPts val="5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rPr>
              <a:t>Without an API gateway, client apps need to send requests directly to the microservices and this raises problems:</a:t>
            </a:r>
          </a:p>
          <a:p>
            <a:pPr marL="571500" lvl="1" indent="-342900" algn="just">
              <a:spcBef>
                <a:spcPts val="200"/>
              </a:spcBef>
              <a:spcAft>
                <a:spcPts val="200"/>
              </a:spcAft>
              <a:buFont typeface="Courier New" panose="02070309020205020404" pitchFamily="49" charset="0"/>
              <a:buChar char="o"/>
            </a:pPr>
            <a:r>
              <a:rPr lang="en-US" b="1" dirty="0">
                <a:latin typeface="Open Sans" panose="020B0606030504020204" pitchFamily="34" charset="0"/>
                <a:ea typeface="Open Sans" panose="020B0606030504020204" pitchFamily="34" charset="0"/>
                <a:cs typeface="Open Sans" panose="020B0606030504020204" pitchFamily="34" charset="0"/>
              </a:rPr>
              <a:t>Coupling</a:t>
            </a:r>
            <a:r>
              <a:rPr lang="en-US" dirty="0">
                <a:latin typeface="Open Sans" panose="020B0606030504020204" pitchFamily="34" charset="0"/>
                <a:ea typeface="Open Sans" panose="020B0606030504020204" pitchFamily="34" charset="0"/>
                <a:cs typeface="Open Sans" panose="020B0606030504020204" pitchFamily="34" charset="0"/>
              </a:rPr>
              <a:t>: client application are coupled to internal microservices. Refactoring internal microservices can cause breaking changes to the client apps. Introducing a level of indirection via an API Gateway between client apps and a SaaS application allows you to start breaking down the monolith and gradually replace subsystems  with microservices without violating the contract with client apps.</a:t>
            </a:r>
          </a:p>
          <a:p>
            <a:pPr marL="571500" lvl="1" indent="-342900">
              <a:spcBef>
                <a:spcPts val="200"/>
              </a:spcBef>
              <a:spcAft>
                <a:spcPts val="200"/>
              </a:spcAft>
              <a:buFont typeface="Courier New" panose="02070309020205020404" pitchFamily="49" charset="0"/>
              <a:buChar char="o"/>
            </a:pPr>
            <a:r>
              <a:rPr lang="en-US" b="1" dirty="0">
                <a:latin typeface="Open Sans" panose="020B0606030504020204" pitchFamily="34" charset="0"/>
                <a:ea typeface="Open Sans" panose="020B0606030504020204" pitchFamily="34" charset="0"/>
                <a:cs typeface="Open Sans" panose="020B0606030504020204" pitchFamily="34" charset="0"/>
              </a:rPr>
              <a:t>Chattiness</a:t>
            </a:r>
            <a:r>
              <a:rPr lang="en-US" dirty="0">
                <a:latin typeface="Open Sans" panose="020B0606030504020204" pitchFamily="34" charset="0"/>
                <a:ea typeface="Open Sans" panose="020B0606030504020204" pitchFamily="34" charset="0"/>
                <a:cs typeface="Open Sans" panose="020B0606030504020204" pitchFamily="34" charset="0"/>
              </a:rPr>
              <a:t>: if a single page/screen needs to retrieve data from multiple microservices, this can result into multiple calls to fine-grained microservices</a:t>
            </a:r>
          </a:p>
          <a:p>
            <a:pPr marL="571500" lvl="1" indent="-342900">
              <a:spcBef>
                <a:spcPts val="200"/>
              </a:spcBef>
              <a:spcAft>
                <a:spcPts val="200"/>
              </a:spcAft>
              <a:buFont typeface="Courier New" panose="02070309020205020404" pitchFamily="49" charset="0"/>
              <a:buChar char="o"/>
            </a:pPr>
            <a:r>
              <a:rPr lang="en-US" b="1" dirty="0">
                <a:latin typeface="Open Sans" panose="020B0606030504020204" pitchFamily="34" charset="0"/>
                <a:ea typeface="Open Sans" panose="020B0606030504020204" pitchFamily="34" charset="0"/>
                <a:cs typeface="Open Sans" panose="020B0606030504020204" pitchFamily="34" charset="0"/>
              </a:rPr>
              <a:t>Security issues</a:t>
            </a:r>
            <a:r>
              <a:rPr lang="en-US" dirty="0">
                <a:latin typeface="Open Sans" panose="020B0606030504020204" pitchFamily="34" charset="0"/>
                <a:ea typeface="Open Sans" panose="020B0606030504020204" pitchFamily="34" charset="0"/>
                <a:cs typeface="Open Sans" panose="020B0606030504020204" pitchFamily="34" charset="0"/>
              </a:rPr>
              <a:t>:  without an API Gateway, all the microservices are directly exposed to the public internet making the attack surface larger.</a:t>
            </a:r>
          </a:p>
          <a:p>
            <a:pPr marL="571500" lvl="1" indent="-342900">
              <a:spcBef>
                <a:spcPts val="200"/>
              </a:spcBef>
              <a:spcAft>
                <a:spcPts val="200"/>
              </a:spcAft>
              <a:buFont typeface="Courier New" panose="02070309020205020404" pitchFamily="49" charset="0"/>
              <a:buChar char="o"/>
            </a:pPr>
            <a:r>
              <a:rPr lang="en-US" b="1" dirty="0">
                <a:latin typeface="Open Sans" panose="020B0606030504020204" pitchFamily="34" charset="0"/>
                <a:ea typeface="Open Sans" panose="020B0606030504020204" pitchFamily="34" charset="0"/>
                <a:cs typeface="Open Sans" panose="020B0606030504020204" pitchFamily="34" charset="0"/>
              </a:rPr>
              <a:t>Cross-cutting concerns</a:t>
            </a:r>
            <a:r>
              <a:rPr lang="en-US" dirty="0">
                <a:latin typeface="Open Sans" panose="020B0606030504020204" pitchFamily="34" charset="0"/>
                <a:ea typeface="Open Sans" panose="020B0606030504020204" pitchFamily="34" charset="0"/>
                <a:cs typeface="Open Sans" panose="020B0606030504020204" pitchFamily="34" charset="0"/>
              </a:rPr>
              <a:t>: Each publicly exposed microservice must implement concerns such as authentication, authorization, SSL termination, client rate limiting, response caching, etc.</a:t>
            </a:r>
          </a:p>
          <a:p>
            <a:pPr marL="571500" lvl="1" indent="-342900">
              <a:spcBef>
                <a:spcPts val="200"/>
              </a:spcBef>
              <a:spcAft>
                <a:spcPts val="200"/>
              </a:spcAft>
              <a:buFont typeface="Courier New" panose="02070309020205020404" pitchFamily="49" charset="0"/>
              <a:buChar char="o"/>
            </a:pPr>
            <a:endParaRPr lang="it-IT"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38224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DF79-7D59-425D-9CD1-1618BA18448F}"/>
              </a:ext>
            </a:extLst>
          </p:cNvPr>
          <p:cNvSpPr>
            <a:spLocks noGrp="1"/>
          </p:cNvSpPr>
          <p:nvPr>
            <p:ph type="title"/>
          </p:nvPr>
        </p:nvSpPr>
        <p:spPr/>
        <p:txBody>
          <a:bodyPr/>
          <a:lstStyle/>
          <a:p>
            <a:r>
              <a:rPr lang="en-US"/>
              <a:t>API Gateway Pattern (3 of 3)</a:t>
            </a:r>
            <a:endParaRPr lang="it-IT"/>
          </a:p>
        </p:txBody>
      </p:sp>
      <p:sp>
        <p:nvSpPr>
          <p:cNvPr id="3" name="Text Placeholder 2">
            <a:extLst>
              <a:ext uri="{FF2B5EF4-FFF2-40B4-BE49-F238E27FC236}">
                <a16:creationId xmlns:a16="http://schemas.microsoft.com/office/drawing/2014/main" id="{83AAB92B-5AA4-49CE-9B6B-1C4A977B676A}"/>
              </a:ext>
            </a:extLst>
          </p:cNvPr>
          <p:cNvSpPr>
            <a:spLocks noGrp="1"/>
          </p:cNvSpPr>
          <p:nvPr>
            <p:ph type="body" sz="quarter" idx="10"/>
          </p:nvPr>
        </p:nvSpPr>
        <p:spPr>
          <a:xfrm>
            <a:off x="586390" y="1434370"/>
            <a:ext cx="11018520" cy="4804384"/>
          </a:xfrm>
        </p:spPr>
        <p:txBody>
          <a:bodyPr/>
          <a:lstStyle/>
          <a:p>
            <a:pPr marL="285750" indent="-285750" algn="just" rtl="0" fontAlgn="ctr">
              <a:spcBef>
                <a:spcPts val="200"/>
              </a:spcBef>
              <a:spcAft>
                <a:spcPts val="200"/>
              </a:spcAft>
              <a:buFont typeface="Arial" panose="020B0604020202020204" pitchFamily="34" charset="0"/>
              <a:buChar char="•"/>
            </a:pPr>
            <a:r>
              <a:rPr lang="en-US" sz="1800" b="1"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Reverse Proxy </a:t>
            </a:r>
            <a:r>
              <a:rPr lang="en-US" sz="1800" b="1" dirty="0">
                <a:solidFill>
                  <a:srgbClr val="171717"/>
                </a:solidFill>
                <a:latin typeface="Open Sans" panose="020B0606030504020204" pitchFamily="34" charset="0"/>
                <a:ea typeface="Open Sans" panose="020B0606030504020204" pitchFamily="34" charset="0"/>
                <a:cs typeface="Open Sans" panose="020B0606030504020204" pitchFamily="34" charset="0"/>
              </a:rPr>
              <a:t>S</a:t>
            </a:r>
            <a:r>
              <a:rPr lang="en-US" sz="1800" b="1"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erver</a:t>
            </a:r>
            <a:r>
              <a:rPr lang="en-US" sz="1800" b="1" dirty="0">
                <a:solidFill>
                  <a:srgbClr val="171717"/>
                </a:solidFill>
                <a:latin typeface="Open Sans" panose="020B0606030504020204" pitchFamily="34" charset="0"/>
                <a:ea typeface="Open Sans" panose="020B0606030504020204" pitchFamily="34" charset="0"/>
                <a:cs typeface="Open Sans" panose="020B0606030504020204" pitchFamily="34" charset="0"/>
              </a:rPr>
              <a:t>: </a:t>
            </a:r>
            <a:r>
              <a:rPr lang="en-US" sz="180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Nginx, HAProxy, and Traefik are popular reverse proxy servers that support features such as load balancing, SSL termination, and layer 7 routing. They can run on dedicated VMs or containers on Kubernetes.</a:t>
            </a:r>
          </a:p>
          <a:p>
            <a:pPr marL="285750" indent="-285750" algn="just" rtl="0" fontAlgn="ctr">
              <a:spcBef>
                <a:spcPts val="200"/>
              </a:spcBef>
              <a:spcAft>
                <a:spcPts val="200"/>
              </a:spcAft>
              <a:buFont typeface="Arial" panose="020B0604020202020204" pitchFamily="34" charset="0"/>
              <a:buChar char="•"/>
            </a:pPr>
            <a:r>
              <a:rPr lang="en-US" sz="1800" b="1"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Service Mesh Ingress Controller:</a:t>
            </a:r>
            <a:r>
              <a:rPr lang="en-US" sz="180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 If you are using a service mesh such as Linkerd or Istio, consider the features that are provided by the ingress controller for that service mesh. For example, the Istio ingress controller supports layer 7 routing, HTTP redirects, retries, and other features.</a:t>
            </a:r>
          </a:p>
          <a:p>
            <a:pPr marL="285750" indent="-285750" algn="just" rtl="0" fontAlgn="ctr">
              <a:spcBef>
                <a:spcPts val="200"/>
              </a:spcBef>
              <a:spcAft>
                <a:spcPts val="200"/>
              </a:spcAft>
              <a:buFont typeface="Arial" panose="020B0604020202020204" pitchFamily="34" charset="0"/>
              <a:buChar char="•"/>
            </a:pPr>
            <a:r>
              <a:rPr lang="en-US" sz="1800" b="1" dirty="0">
                <a:solidFill>
                  <a:srgbClr val="171717"/>
                </a:solidFill>
                <a:latin typeface="Open Sans" panose="020B0606030504020204" pitchFamily="34" charset="0"/>
                <a:ea typeface="Open Sans" panose="020B0606030504020204" pitchFamily="34" charset="0"/>
                <a:cs typeface="Open Sans" panose="020B0606030504020204" pitchFamily="34" charset="0"/>
              </a:rPr>
              <a:t>Azure Application Gateway: </a:t>
            </a:r>
            <a:r>
              <a:rPr lang="en-US" sz="180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Application Gateway is a regional, fully-managed load balancing service that can perform layer-7 routing and SSL termination. It also provides a WAF</a:t>
            </a:r>
          </a:p>
          <a:p>
            <a:pPr marL="285750" indent="-285750" algn="just" rtl="0" fontAlgn="ctr">
              <a:spcBef>
                <a:spcPts val="200"/>
              </a:spcBef>
              <a:spcAft>
                <a:spcPts val="200"/>
              </a:spcAft>
              <a:buFont typeface="Arial" panose="020B0604020202020204" pitchFamily="34" charset="0"/>
              <a:buChar char="•"/>
            </a:pPr>
            <a:r>
              <a:rPr lang="en-US" sz="1800" b="1" dirty="0">
                <a:solidFill>
                  <a:srgbClr val="171717"/>
                </a:solidFill>
                <a:latin typeface="Open Sans" panose="020B0606030504020204" pitchFamily="34" charset="0"/>
                <a:ea typeface="Open Sans" panose="020B0606030504020204" pitchFamily="34" charset="0"/>
                <a:cs typeface="Open Sans" panose="020B0606030504020204" pitchFamily="34" charset="0"/>
              </a:rPr>
              <a:t>Azure Front Door:</a:t>
            </a:r>
            <a:r>
              <a:rPr lang="en-US" sz="180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  </a:t>
            </a:r>
            <a:r>
              <a:rPr lang="en-US" sz="180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is a global layer 7 load balancer that uses the Microsoft global edge network to create fast, secure, and widely scalable web applications. It supports features such as SSL termination, response caching, WAF at the edge, URL-based routing, rewrite and redirections, it support multiple routing methods such as priority routing and latency-based routing.</a:t>
            </a:r>
            <a:endParaRPr lang="en-US" sz="180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lgn="just" rtl="0" fontAlgn="ctr">
              <a:spcBef>
                <a:spcPts val="200"/>
              </a:spcBef>
              <a:spcAft>
                <a:spcPts val="200"/>
              </a:spcAft>
              <a:buFont typeface="Arial" panose="020B0604020202020204" pitchFamily="34" charset="0"/>
              <a:buChar char="•"/>
            </a:pPr>
            <a:r>
              <a:rPr lang="en-US" sz="1800" b="1" dirty="0">
                <a:solidFill>
                  <a:srgbClr val="171717"/>
                </a:solidFill>
                <a:latin typeface="Open Sans" panose="020B0606030504020204" pitchFamily="34" charset="0"/>
                <a:ea typeface="Open Sans" panose="020B0606030504020204" pitchFamily="34" charset="0"/>
                <a:cs typeface="Open Sans" panose="020B0606030504020204" pitchFamily="34" charset="0"/>
              </a:rPr>
              <a:t>Azure API Management:</a:t>
            </a:r>
            <a:r>
              <a:rPr lang="en-US" sz="180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 API Management is a turnkey solution for publishing APIs to both external and internal customers. It provides features that are useful for managing a public-facing API, including rate limiting, IP restrictions, and authentication and authorization using Azure Active Directory or other identity providers.</a:t>
            </a:r>
          </a:p>
        </p:txBody>
      </p:sp>
    </p:spTree>
    <p:extLst>
      <p:ext uri="{BB962C8B-B14F-4D97-AF65-F5344CB8AC3E}">
        <p14:creationId xmlns:p14="http://schemas.microsoft.com/office/powerpoint/2010/main" val="32406641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A4BF4944-7D98-4499-9A26-62D2CD152B37}"/>
              </a:ext>
            </a:extLst>
          </p:cNvPr>
          <p:cNvSpPr>
            <a:spLocks noGrp="1"/>
          </p:cNvSpPr>
          <p:nvPr>
            <p:ph type="title"/>
          </p:nvPr>
        </p:nvSpPr>
        <p:spPr>
          <a:xfrm>
            <a:off x="838200" y="677041"/>
            <a:ext cx="10515600" cy="701731"/>
          </a:xfrm>
        </p:spPr>
        <p:txBody>
          <a:bodyPr wrap="square">
            <a:spAutoFit/>
          </a:bodyPr>
          <a:lstStyle/>
          <a:p>
            <a:r>
              <a:rPr lang="en-US"/>
              <a:t>What is a container?</a:t>
            </a:r>
          </a:p>
        </p:txBody>
      </p:sp>
      <p:sp>
        <p:nvSpPr>
          <p:cNvPr id="59" name="TextBox 58">
            <a:extLst>
              <a:ext uri="{FF2B5EF4-FFF2-40B4-BE49-F238E27FC236}">
                <a16:creationId xmlns:a16="http://schemas.microsoft.com/office/drawing/2014/main" id="{B2DAAA4A-4E66-4B3E-BE10-D9870BCC14E7}"/>
              </a:ext>
            </a:extLst>
          </p:cNvPr>
          <p:cNvSpPr txBox="1"/>
          <p:nvPr/>
        </p:nvSpPr>
        <p:spPr>
          <a:xfrm>
            <a:off x="539953" y="1279939"/>
            <a:ext cx="5556047" cy="4042132"/>
          </a:xfrm>
          <a:prstGeom prst="rect">
            <a:avLst/>
          </a:prstGeom>
          <a:noFill/>
        </p:spPr>
        <p:txBody>
          <a:bodyPr wrap="square" lIns="91440" tIns="45720" rIns="91440" bIns="45720" anchor="t">
            <a:spAutoFit/>
          </a:bodyPr>
          <a:lstStyle/>
          <a:p>
            <a:pPr marL="285750" indent="-285750" algn="just">
              <a:spcBef>
                <a:spcPts val="200"/>
              </a:spcBef>
              <a:spcAft>
                <a:spcPts val="200"/>
              </a:spcAft>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A lightweight, standalone, executable package of software that includes everything needed to run an application: code, runtime, system tools, system libraries and settings. </a:t>
            </a:r>
          </a:p>
          <a:p>
            <a:pPr marL="285750" indent="-285750" algn="just">
              <a:spcBef>
                <a:spcPts val="200"/>
              </a:spcBef>
              <a:spcAft>
                <a:spcPts val="200"/>
              </a:spcAft>
              <a:buFont typeface="Arial" panose="020B0604020202020204" pitchFamily="34" charset="0"/>
              <a:buChar char="•"/>
            </a:pPr>
            <a:r>
              <a:rPr lang="en-US" sz="2400" b="1" dirty="0">
                <a:latin typeface="Open Sans" panose="020B0606030504020204" pitchFamily="34" charset="0"/>
                <a:ea typeface="Open Sans" panose="020B0606030504020204" pitchFamily="34" charset="0"/>
                <a:cs typeface="Open Sans" panose="020B0606030504020204" pitchFamily="34" charset="0"/>
              </a:rPr>
              <a:t>Containers != microservice</a:t>
            </a:r>
          </a:p>
          <a:p>
            <a:pPr marL="285750" indent="-285750" algn="just">
              <a:spcBef>
                <a:spcPts val="200"/>
              </a:spcBef>
              <a:spcAft>
                <a:spcPts val="200"/>
              </a:spcAft>
              <a:buFont typeface="Arial" panose="020B0604020202020204" pitchFamily="34" charset="0"/>
              <a:buChar char="•"/>
            </a:pPr>
            <a:r>
              <a:rPr lang="en-US" sz="1800" dirty="0">
                <a:latin typeface="Open Sans"/>
                <a:ea typeface="Open Sans"/>
                <a:cs typeface="Open Sans"/>
              </a:rPr>
              <a:t>Containers can be used to host and scale a monolithic application on a container orchestrator such as Kubernetes.</a:t>
            </a:r>
          </a:p>
          <a:p>
            <a:pPr marL="285750" indent="-285750" algn="just">
              <a:spcBef>
                <a:spcPts val="200"/>
              </a:spcBef>
              <a:spcAft>
                <a:spcPts val="200"/>
              </a:spcAft>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A microservice doesn’t need to run in a container.</a:t>
            </a:r>
          </a:p>
          <a:p>
            <a:pPr marL="285750" indent="-285750" algn="just">
              <a:spcBef>
                <a:spcPts val="200"/>
              </a:spcBef>
              <a:spcAft>
                <a:spcPts val="200"/>
              </a:spcAft>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Containers are immutable by design. </a:t>
            </a:r>
          </a:p>
          <a:p>
            <a:pPr marL="285750" indent="-285750" algn="just">
              <a:spcBef>
                <a:spcPts val="200"/>
              </a:spcBef>
              <a:spcAft>
                <a:spcPts val="200"/>
              </a:spcAft>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Better density and better use of the system resources of the hosting machine.</a:t>
            </a:r>
          </a:p>
        </p:txBody>
      </p:sp>
      <p:pic>
        <p:nvPicPr>
          <p:cNvPr id="12290" name="Picture 2" descr="Graphical user interface, application&#10;&#10;Description automatically generated">
            <a:extLst>
              <a:ext uri="{FF2B5EF4-FFF2-40B4-BE49-F238E27FC236}">
                <a16:creationId xmlns:a16="http://schemas.microsoft.com/office/drawing/2014/main" id="{B8C2788F-356A-42D4-84A7-1561A380BD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216" y="2303361"/>
            <a:ext cx="5987757" cy="2952557"/>
          </a:xfrm>
          <a:prstGeom prst="rect">
            <a:avLst/>
          </a:prstGeom>
          <a:noFill/>
        </p:spPr>
      </p:pic>
    </p:spTree>
    <p:extLst>
      <p:ext uri="{BB962C8B-B14F-4D97-AF65-F5344CB8AC3E}">
        <p14:creationId xmlns:p14="http://schemas.microsoft.com/office/powerpoint/2010/main" val="1419268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54C18-4063-48FA-886E-C8C6837448A8}"/>
              </a:ext>
            </a:extLst>
          </p:cNvPr>
          <p:cNvSpPr>
            <a:spLocks noGrp="1"/>
          </p:cNvSpPr>
          <p:nvPr>
            <p:ph type="title"/>
          </p:nvPr>
        </p:nvSpPr>
        <p:spPr/>
        <p:txBody>
          <a:bodyPr/>
          <a:lstStyle/>
          <a:p>
            <a:r>
              <a:rPr lang="en-US"/>
              <a:t>What is Kubernetes?</a:t>
            </a:r>
            <a:endParaRPr lang="it-IT"/>
          </a:p>
        </p:txBody>
      </p:sp>
      <p:sp>
        <p:nvSpPr>
          <p:cNvPr id="3" name="Content Placeholder 2">
            <a:extLst>
              <a:ext uri="{FF2B5EF4-FFF2-40B4-BE49-F238E27FC236}">
                <a16:creationId xmlns:a16="http://schemas.microsoft.com/office/drawing/2014/main" id="{7C104C84-8AD9-4198-8DAE-99C0339A3E8F}"/>
              </a:ext>
            </a:extLst>
          </p:cNvPr>
          <p:cNvSpPr>
            <a:spLocks noGrp="1"/>
          </p:cNvSpPr>
          <p:nvPr>
            <p:ph idx="1"/>
          </p:nvPr>
        </p:nvSpPr>
        <p:spPr>
          <a:xfrm>
            <a:off x="588263" y="1292850"/>
            <a:ext cx="4475480" cy="4965462"/>
          </a:xfrm>
        </p:spPr>
        <p:txBody>
          <a:bodyPr/>
          <a:lstStyle/>
          <a:p>
            <a:pPr>
              <a:spcBef>
                <a:spcPts val="200"/>
              </a:spcBef>
              <a:spcAft>
                <a:spcPts val="200"/>
              </a:spcAft>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Kubernetes, also known as K8s, is an open-source system for automating deployment, scaling, and management of containerized applications</a:t>
            </a:r>
          </a:p>
          <a:p>
            <a:pPr>
              <a:spcBef>
                <a:spcPts val="200"/>
              </a:spcBef>
              <a:spcAft>
                <a:spcPts val="1000"/>
              </a:spcAft>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Kubernetes project is part of the </a:t>
            </a:r>
            <a:r>
              <a:rPr lang="en-US" sz="1800" dirty="0">
                <a:effectLst/>
                <a:latin typeface="Calibri" panose="020F0502020204030204" pitchFamily="34" charset="0"/>
                <a:hlinkClick r:id="rId3"/>
              </a:rPr>
              <a:t>Cloud Native Computing Foundation</a:t>
            </a:r>
            <a:r>
              <a:rPr lang="en-US" sz="1800" dirty="0">
                <a:solidFill>
                  <a:srgbClr val="151515"/>
                </a:solidFill>
                <a:effectLst/>
                <a:latin typeface="Calibri" panose="020F0502020204030204" pitchFamily="34" charset="0"/>
              </a:rPr>
              <a:t> </a:t>
            </a:r>
            <a:r>
              <a:rPr lang="en-US" sz="1800" dirty="0">
                <a:solidFill>
                  <a:srgbClr val="151515"/>
                </a:solidFill>
                <a:effectLst/>
                <a:latin typeface="Open Sans" panose="020B0606030504020204" pitchFamily="34" charset="0"/>
                <a:ea typeface="Open Sans" panose="020B0606030504020204" pitchFamily="34" charset="0"/>
                <a:cs typeface="Open Sans" panose="020B0606030504020204" pitchFamily="34" charset="0"/>
              </a:rPr>
              <a:t>(CNCF)</a:t>
            </a:r>
            <a:endParaRPr lang="en-US" sz="1800" dirty="0">
              <a:latin typeface="Open Sans" panose="020B0606030504020204" pitchFamily="34" charset="0"/>
              <a:ea typeface="Open Sans" panose="020B0606030504020204" pitchFamily="34" charset="0"/>
              <a:cs typeface="Open Sans" panose="020B0606030504020204" pitchFamily="34" charset="0"/>
            </a:endParaRP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Container scheduling and placing based on resource requirements and constraints</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Automated changes rollouts and rollbacks</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Service discovery and load balancing</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Storage orchestration and mounting</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Secret and configuration management</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Batch execution</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Horizontal pod and cluster autoscaling</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IPv4/IIPv6 dual-stack</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Self-healing: restarts containers that fail</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Designed for extensibility (e.g., CSI drivers)</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Better density allows to reduce the TCO</a:t>
            </a:r>
            <a:endParaRPr lang="it-IT" sz="1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8" name="Content Placeholder 9" descr="A screenshot of a cell phone&#10;&#10;Description automatically generated">
            <a:extLst>
              <a:ext uri="{FF2B5EF4-FFF2-40B4-BE49-F238E27FC236}">
                <a16:creationId xmlns:a16="http://schemas.microsoft.com/office/drawing/2014/main" id="{0A103F7B-7C09-41BF-A1EE-D8D6C2928630}"/>
              </a:ext>
            </a:extLst>
          </p:cNvPr>
          <p:cNvPicPr>
            <a:picLocks noChangeAspect="1"/>
          </p:cNvPicPr>
          <p:nvPr/>
        </p:nvPicPr>
        <p:blipFill>
          <a:blip r:embed="rId4"/>
          <a:stretch>
            <a:fillRect/>
          </a:stretch>
        </p:blipFill>
        <p:spPr>
          <a:xfrm>
            <a:off x="5124323" y="1308090"/>
            <a:ext cx="6936993" cy="4987026"/>
          </a:xfrm>
          <a:prstGeom prst="rect">
            <a:avLst/>
          </a:prstGeom>
        </p:spPr>
      </p:pic>
      <p:sp>
        <p:nvSpPr>
          <p:cNvPr id="6" name="TextBox 5">
            <a:extLst>
              <a:ext uri="{FF2B5EF4-FFF2-40B4-BE49-F238E27FC236}">
                <a16:creationId xmlns:a16="http://schemas.microsoft.com/office/drawing/2014/main" id="{7E7BA694-1272-4C46-B8BE-B1D682F1506D}"/>
              </a:ext>
            </a:extLst>
          </p:cNvPr>
          <p:cNvSpPr txBox="1"/>
          <p:nvPr/>
        </p:nvSpPr>
        <p:spPr>
          <a:xfrm>
            <a:off x="5124323" y="6391682"/>
            <a:ext cx="6936993" cy="338554"/>
          </a:xfrm>
          <a:prstGeom prst="rect">
            <a:avLst/>
          </a:prstGeom>
          <a:noFill/>
        </p:spPr>
        <p:txBody>
          <a:bodyPr wrap="square">
            <a:spAutoFit/>
          </a:bodyPr>
          <a:lstStyle/>
          <a:p>
            <a:pPr algn="ctr">
              <a:spcBef>
                <a:spcPts val="200"/>
              </a:spcBef>
              <a:spcAft>
                <a:spcPts val="200"/>
              </a:spcAft>
            </a:pPr>
            <a:r>
              <a:rPr lang="en-US" sz="1600" dirty="0">
                <a:latin typeface="Open Sans" panose="020B0606030504020204" pitchFamily="34" charset="0"/>
                <a:ea typeface="Open Sans" panose="020B0606030504020204" pitchFamily="34" charset="0"/>
                <a:cs typeface="Open Sans" panose="020B0606030504020204" pitchFamily="34" charset="0"/>
                <a:hlinkClick r:id="rId5"/>
              </a:rPr>
              <a:t>.NET Microservices Sample Reference Application</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12952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308A2-2E63-4EBC-940D-575911500E89}"/>
              </a:ext>
            </a:extLst>
          </p:cNvPr>
          <p:cNvSpPr>
            <a:spLocks noGrp="1"/>
          </p:cNvSpPr>
          <p:nvPr>
            <p:ph type="title"/>
          </p:nvPr>
        </p:nvSpPr>
        <p:spPr/>
        <p:txBody>
          <a:bodyPr/>
          <a:lstStyle/>
          <a:p>
            <a:r>
              <a:rPr lang="en-US"/>
              <a:t>Main components of Kubernetes</a:t>
            </a:r>
            <a:endParaRPr lang="it-IT"/>
          </a:p>
        </p:txBody>
      </p:sp>
      <p:sp>
        <p:nvSpPr>
          <p:cNvPr id="3" name="Content Placeholder 2">
            <a:extLst>
              <a:ext uri="{FF2B5EF4-FFF2-40B4-BE49-F238E27FC236}">
                <a16:creationId xmlns:a16="http://schemas.microsoft.com/office/drawing/2014/main" id="{538424A2-81CE-400A-BA9D-F24F8A3F70B8}"/>
              </a:ext>
            </a:extLst>
          </p:cNvPr>
          <p:cNvSpPr>
            <a:spLocks noGrp="1"/>
          </p:cNvSpPr>
          <p:nvPr>
            <p:ph idx="1"/>
          </p:nvPr>
        </p:nvSpPr>
        <p:spPr>
          <a:xfrm>
            <a:off x="584200" y="1435503"/>
            <a:ext cx="4513580" cy="4791055"/>
          </a:xfrm>
        </p:spPr>
        <p:txBody>
          <a:bodyPr/>
          <a:lstStyle/>
          <a:p>
            <a:pPr rtl="0" fontAlgn="ctr">
              <a:spcBef>
                <a:spcPts val="200"/>
              </a:spcBef>
              <a:spcAft>
                <a:spcPts val="200"/>
              </a:spcAft>
              <a:buFont typeface="Arial" panose="020B0604020202020204" pitchFamily="34" charset="0"/>
              <a:buChar char="•"/>
            </a:pPr>
            <a:r>
              <a:rPr lang="en-US" sz="1800" b="1">
                <a:solidFill>
                  <a:srgbClr val="151515"/>
                </a:solidFill>
                <a:effectLst/>
                <a:latin typeface="Open Sans" panose="020B0606030504020204" pitchFamily="34" charset="0"/>
                <a:ea typeface="Open Sans" panose="020B0606030504020204" pitchFamily="34" charset="0"/>
                <a:cs typeface="Open Sans" panose="020B0606030504020204" pitchFamily="34" charset="0"/>
              </a:rPr>
              <a:t>Cluster:</a:t>
            </a:r>
            <a:r>
              <a:rPr lang="en-US" sz="1800">
                <a:solidFill>
                  <a:srgbClr val="151515"/>
                </a:solidFill>
                <a:effectLst/>
                <a:latin typeface="Open Sans" panose="020B0606030504020204" pitchFamily="34" charset="0"/>
                <a:ea typeface="Open Sans" panose="020B0606030504020204" pitchFamily="34" charset="0"/>
                <a:cs typeface="Open Sans" panose="020B0606030504020204" pitchFamily="34" charset="0"/>
              </a:rPr>
              <a:t> A control plane and one or more of agent or worker nodes.</a:t>
            </a:r>
          </a:p>
          <a:p>
            <a:pPr rtl="0" fontAlgn="ctr">
              <a:spcBef>
                <a:spcPts val="200"/>
              </a:spcBef>
              <a:spcAft>
                <a:spcPts val="200"/>
              </a:spcAft>
              <a:buFont typeface="Arial" panose="020B0604020202020204" pitchFamily="34" charset="0"/>
              <a:buChar char="•"/>
            </a:pPr>
            <a:r>
              <a:rPr lang="en-US" sz="1800" b="1">
                <a:solidFill>
                  <a:srgbClr val="151515"/>
                </a:solidFill>
                <a:effectLst/>
                <a:latin typeface="Open Sans" panose="020B0606030504020204" pitchFamily="34" charset="0"/>
                <a:ea typeface="Open Sans" panose="020B0606030504020204" pitchFamily="34" charset="0"/>
                <a:cs typeface="Open Sans" panose="020B0606030504020204" pitchFamily="34" charset="0"/>
              </a:rPr>
              <a:t>Control plane:</a:t>
            </a:r>
            <a:r>
              <a:rPr lang="en-US" sz="1800">
                <a:solidFill>
                  <a:srgbClr val="151515"/>
                </a:solidFill>
                <a:effectLst/>
                <a:latin typeface="Open Sans" panose="020B0606030504020204" pitchFamily="34" charset="0"/>
                <a:ea typeface="Open Sans" panose="020B0606030504020204" pitchFamily="34" charset="0"/>
                <a:cs typeface="Open Sans" panose="020B0606030504020204" pitchFamily="34" charset="0"/>
              </a:rPr>
              <a:t> The collection of processes that control Kubernetes nodes. This is where all task assignments originate.</a:t>
            </a:r>
          </a:p>
          <a:p>
            <a:pPr rtl="0" fontAlgn="ctr">
              <a:spcBef>
                <a:spcPts val="200"/>
              </a:spcBef>
              <a:spcAft>
                <a:spcPts val="200"/>
              </a:spcAft>
              <a:buFont typeface="Arial" panose="020B0604020202020204" pitchFamily="34" charset="0"/>
              <a:buChar char="•"/>
            </a:pPr>
            <a:r>
              <a:rPr lang="en-US" sz="1800" b="1">
                <a:solidFill>
                  <a:srgbClr val="151515"/>
                </a:solidFill>
                <a:effectLst/>
                <a:latin typeface="Open Sans" panose="020B0606030504020204" pitchFamily="34" charset="0"/>
                <a:ea typeface="Open Sans" panose="020B0606030504020204" pitchFamily="34" charset="0"/>
                <a:cs typeface="Open Sans" panose="020B0606030504020204" pitchFamily="34" charset="0"/>
              </a:rPr>
              <a:t>Kubelet:</a:t>
            </a:r>
            <a:r>
              <a:rPr lang="en-US" sz="1800">
                <a:solidFill>
                  <a:srgbClr val="151515"/>
                </a:solidFill>
                <a:effectLst/>
                <a:latin typeface="Open Sans" panose="020B0606030504020204" pitchFamily="34" charset="0"/>
                <a:ea typeface="Open Sans" panose="020B0606030504020204" pitchFamily="34" charset="0"/>
                <a:cs typeface="Open Sans" panose="020B0606030504020204" pitchFamily="34" charset="0"/>
              </a:rPr>
              <a:t> This service runs on each worker node and reads the container manifests and ensures the defined containers are started and running.</a:t>
            </a:r>
          </a:p>
          <a:p>
            <a:pPr rtl="0" fontAlgn="ctr">
              <a:spcBef>
                <a:spcPts val="200"/>
              </a:spcBef>
              <a:spcAft>
                <a:spcPts val="200"/>
              </a:spcAft>
              <a:buFont typeface="Arial" panose="020B0604020202020204" pitchFamily="34" charset="0"/>
              <a:buChar char="•"/>
            </a:pPr>
            <a:r>
              <a:rPr lang="en-US" sz="1800" b="1">
                <a:solidFill>
                  <a:srgbClr val="151515"/>
                </a:solidFill>
                <a:effectLst/>
                <a:latin typeface="Open Sans" panose="020B0606030504020204" pitchFamily="34" charset="0"/>
                <a:ea typeface="Open Sans" panose="020B0606030504020204" pitchFamily="34" charset="0"/>
                <a:cs typeface="Open Sans" panose="020B0606030504020204" pitchFamily="34" charset="0"/>
              </a:rPr>
              <a:t>Pod:</a:t>
            </a:r>
            <a:r>
              <a:rPr lang="en-US" sz="1800">
                <a:solidFill>
                  <a:srgbClr val="151515"/>
                </a:solidFill>
                <a:effectLst/>
                <a:latin typeface="Open Sans" panose="020B0606030504020204" pitchFamily="34" charset="0"/>
                <a:ea typeface="Open Sans" panose="020B0606030504020204" pitchFamily="34" charset="0"/>
                <a:cs typeface="Open Sans" panose="020B0606030504020204" pitchFamily="34" charset="0"/>
              </a:rPr>
              <a:t> A group of one or more containers deployed to a single node. All containers in a pod share an IP address, IPC, hostname, and other resources such as mounted volumes.</a:t>
            </a:r>
          </a:p>
          <a:p>
            <a:pPr>
              <a:spcBef>
                <a:spcPts val="200"/>
              </a:spcBef>
              <a:spcAft>
                <a:spcPts val="200"/>
              </a:spcAft>
              <a:buFont typeface="Arial" panose="020B0604020202020204" pitchFamily="34" charset="0"/>
              <a:buChar char="•"/>
            </a:pPr>
            <a:endParaRPr lang="it-IT">
              <a:latin typeface="Open Sans" panose="020B0606030504020204" pitchFamily="34" charset="0"/>
              <a:ea typeface="Open Sans" panose="020B0606030504020204" pitchFamily="34" charset="0"/>
              <a:cs typeface="Open Sans" panose="020B0606030504020204" pitchFamily="34" charset="0"/>
            </a:endParaRPr>
          </a:p>
        </p:txBody>
      </p:sp>
      <p:pic>
        <p:nvPicPr>
          <p:cNvPr id="5" name="Graphic 4">
            <a:extLst>
              <a:ext uri="{FF2B5EF4-FFF2-40B4-BE49-F238E27FC236}">
                <a16:creationId xmlns:a16="http://schemas.microsoft.com/office/drawing/2014/main" id="{BE8108E4-17E2-4633-85A7-6CCEBC6D91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66360" y="1787626"/>
            <a:ext cx="7025640" cy="3282747"/>
          </a:xfrm>
          <a:prstGeom prst="rect">
            <a:avLst/>
          </a:prstGeom>
        </p:spPr>
      </p:pic>
    </p:spTree>
    <p:extLst>
      <p:ext uri="{BB962C8B-B14F-4D97-AF65-F5344CB8AC3E}">
        <p14:creationId xmlns:p14="http://schemas.microsoft.com/office/powerpoint/2010/main" val="95997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11E8E-D8CD-4D11-8471-6207E0B1EE60}"/>
              </a:ext>
            </a:extLst>
          </p:cNvPr>
          <p:cNvSpPr>
            <a:spLocks noGrp="1"/>
          </p:cNvSpPr>
          <p:nvPr>
            <p:ph type="title"/>
          </p:nvPr>
        </p:nvSpPr>
        <p:spPr/>
        <p:txBody>
          <a:bodyPr/>
          <a:lstStyle/>
          <a:p>
            <a:r>
              <a:rPr lang="en-US"/>
              <a:t>More on Kubernetes</a:t>
            </a:r>
            <a:endParaRPr lang="it-IT"/>
          </a:p>
        </p:txBody>
      </p:sp>
      <p:sp>
        <p:nvSpPr>
          <p:cNvPr id="3" name="Content Placeholder 2">
            <a:extLst>
              <a:ext uri="{FF2B5EF4-FFF2-40B4-BE49-F238E27FC236}">
                <a16:creationId xmlns:a16="http://schemas.microsoft.com/office/drawing/2014/main" id="{E8742DC9-7E96-4E82-A715-F8F2C8254684}"/>
              </a:ext>
            </a:extLst>
          </p:cNvPr>
          <p:cNvSpPr>
            <a:spLocks noGrp="1"/>
          </p:cNvSpPr>
          <p:nvPr>
            <p:ph idx="1"/>
          </p:nvPr>
        </p:nvSpPr>
        <p:spPr>
          <a:xfrm>
            <a:off x="584200" y="1435503"/>
            <a:ext cx="11018520" cy="4688463"/>
          </a:xfrm>
        </p:spPr>
        <p:txBody>
          <a:bodyPr/>
          <a:lstStyle/>
          <a:p>
            <a:pPr>
              <a:spcBef>
                <a:spcPts val="200"/>
              </a:spcBef>
              <a:spcAft>
                <a:spcPts val="200"/>
              </a:spcAft>
              <a:buFont typeface="Arial" panose="020B0604020202020204" pitchFamily="34" charset="0"/>
              <a:buChar char="•"/>
            </a:pPr>
            <a:r>
              <a:rPr lang="en-US" sz="2400" dirty="0">
                <a:solidFill>
                  <a:srgbClr val="151515"/>
                </a:solidFill>
                <a:effectLst/>
                <a:latin typeface="Open Sans" panose="020B0606030504020204" pitchFamily="34" charset="0"/>
                <a:ea typeface="Open Sans" panose="020B0606030504020204" pitchFamily="34" charset="0"/>
                <a:cs typeface="Open Sans" panose="020B0606030504020204" pitchFamily="34" charset="0"/>
              </a:rPr>
              <a:t>Kubernetes orchestration allows you to build application services that span multiple containers, schedule containers across a cluster, scale those containers, and manage their health over time.</a:t>
            </a:r>
          </a:p>
          <a:p>
            <a:pPr>
              <a:spcBef>
                <a:spcPts val="200"/>
              </a:spcBef>
              <a:spcAft>
                <a:spcPts val="200"/>
              </a:spcAft>
              <a:buFont typeface="Arial" panose="020B0604020202020204" pitchFamily="34" charset="0"/>
              <a:buChar char="•"/>
            </a:pPr>
            <a:r>
              <a:rPr lang="en-US" sz="2400" dirty="0">
                <a:solidFill>
                  <a:srgbClr val="151515"/>
                </a:solidFill>
                <a:effectLst/>
                <a:latin typeface="Open Sans" panose="020B0606030504020204" pitchFamily="34" charset="0"/>
                <a:ea typeface="Open Sans" panose="020B0606030504020204" pitchFamily="34" charset="0"/>
                <a:cs typeface="Open Sans" panose="020B0606030504020204" pitchFamily="34" charset="0"/>
              </a:rPr>
              <a:t>Kubernetes eliminates many of the manual processes involved in deploying and scaling containerized applications.</a:t>
            </a:r>
          </a:p>
          <a:p>
            <a:pPr>
              <a:spcBef>
                <a:spcPts val="200"/>
              </a:spcBef>
              <a:spcAft>
                <a:spcPts val="200"/>
              </a:spcAft>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Kubernetes can be used to deploy, run, and monitor both containerized monolithic applications and cloud-native, microservice-based applications that require rapid scaling</a:t>
            </a:r>
          </a:p>
          <a:p>
            <a:pPr>
              <a:spcBef>
                <a:spcPts val="200"/>
              </a:spcBef>
              <a:spcAft>
                <a:spcPts val="200"/>
              </a:spcAft>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Kubernetes supports running Linux containers and Windows containers on separate sets of worker nodes called node pools</a:t>
            </a:r>
          </a:p>
          <a:p>
            <a:pPr>
              <a:spcBef>
                <a:spcPts val="200"/>
              </a:spcBef>
              <a:spcAft>
                <a:spcPts val="200"/>
              </a:spcAft>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Kubernetes cluster can be hosted on cloud providers or on-premises</a:t>
            </a:r>
          </a:p>
          <a:p>
            <a:pPr marL="0" indent="0">
              <a:spcBef>
                <a:spcPts val="200"/>
              </a:spcBef>
              <a:spcAft>
                <a:spcPts val="200"/>
              </a:spcAft>
              <a:buNone/>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81933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B50F-99A2-493F-A9AF-8DE66A3640B6}"/>
              </a:ext>
            </a:extLst>
          </p:cNvPr>
          <p:cNvSpPr>
            <a:spLocks noGrp="1"/>
          </p:cNvSpPr>
          <p:nvPr>
            <p:ph type="title"/>
          </p:nvPr>
        </p:nvSpPr>
        <p:spPr/>
        <p:txBody>
          <a:bodyPr/>
          <a:lstStyle/>
          <a:p>
            <a:r>
              <a:rPr lang="en-US"/>
              <a:t>Kubernetes Ecosystem</a:t>
            </a:r>
            <a:endParaRPr lang="it-IT"/>
          </a:p>
        </p:txBody>
      </p:sp>
      <p:sp>
        <p:nvSpPr>
          <p:cNvPr id="3" name="Content Placeholder 2">
            <a:extLst>
              <a:ext uri="{FF2B5EF4-FFF2-40B4-BE49-F238E27FC236}">
                <a16:creationId xmlns:a16="http://schemas.microsoft.com/office/drawing/2014/main" id="{3FD17CBE-3FF2-48CF-A69B-98FF60ADD8F4}"/>
              </a:ext>
            </a:extLst>
          </p:cNvPr>
          <p:cNvSpPr>
            <a:spLocks noGrp="1"/>
          </p:cNvSpPr>
          <p:nvPr>
            <p:ph idx="1"/>
          </p:nvPr>
        </p:nvSpPr>
        <p:spPr>
          <a:xfrm>
            <a:off x="588263" y="1205170"/>
            <a:ext cx="11485880" cy="5714385"/>
          </a:xfrm>
        </p:spPr>
        <p:txBody>
          <a:bodyPr/>
          <a:lstStyle/>
          <a:p>
            <a:pPr>
              <a:spcBef>
                <a:spcPts val="200"/>
              </a:spcBef>
              <a:spcAft>
                <a:spcPts val="200"/>
              </a:spcAft>
              <a:buFont typeface="Arial" panose="020B0604020202020204" pitchFamily="34" charset="0"/>
              <a:buChar char="•"/>
            </a:pPr>
            <a:r>
              <a:rPr lang="en-US" sz="1800" b="1" dirty="0">
                <a:latin typeface="Open Sans" panose="020B0606030504020204" pitchFamily="34" charset="0"/>
                <a:ea typeface="Open Sans" panose="020B0606030504020204" pitchFamily="34" charset="0"/>
                <a:cs typeface="Open Sans" panose="020B0606030504020204" pitchFamily="34" charset="0"/>
              </a:rPr>
              <a:t>Docker </a:t>
            </a:r>
          </a:p>
          <a:p>
            <a:pPr lvl="1">
              <a:spcBef>
                <a:spcPts val="200"/>
              </a:spcBef>
              <a:spcAft>
                <a:spcPts val="200"/>
              </a:spcAft>
              <a:buFont typeface="Courier New" panose="02070309020205020404" pitchFamily="49" charset="0"/>
              <a:buChar char="o"/>
            </a:pPr>
            <a:r>
              <a:rPr lang="en-US" sz="1600" dirty="0">
                <a:latin typeface="Open Sans" panose="020B0606030504020204" pitchFamily="34" charset="0"/>
                <a:ea typeface="Open Sans" panose="020B0606030504020204" pitchFamily="34" charset="0"/>
                <a:cs typeface="Open Sans" panose="020B0606030504020204" pitchFamily="34" charset="0"/>
              </a:rPr>
              <a:t>Open-source software platform to build, deploy and manage application containers on a common operating system (OS), with an ecosystem of allied tools.</a:t>
            </a:r>
          </a:p>
          <a:p>
            <a:pPr>
              <a:spcBef>
                <a:spcPts val="200"/>
              </a:spcBef>
              <a:spcAft>
                <a:spcPts val="200"/>
              </a:spcAft>
              <a:buFont typeface="Arial" panose="020B0604020202020204" pitchFamily="34" charset="0"/>
              <a:buChar char="•"/>
            </a:pPr>
            <a:r>
              <a:rPr lang="en-US" sz="1800" b="1" dirty="0">
                <a:latin typeface="Open Sans" panose="020B0606030504020204" pitchFamily="34" charset="0"/>
                <a:ea typeface="Open Sans" panose="020B0606030504020204" pitchFamily="34" charset="0"/>
                <a:cs typeface="Open Sans" panose="020B0606030504020204" pitchFamily="34" charset="0"/>
              </a:rPr>
              <a:t>Service Proxy</a:t>
            </a:r>
            <a:r>
              <a:rPr lang="en-US" sz="1800" dirty="0">
                <a:latin typeface="Open Sans" panose="020B0606030504020204" pitchFamily="34" charset="0"/>
                <a:ea typeface="Open Sans" panose="020B0606030504020204" pitchFamily="34" charset="0"/>
                <a:cs typeface="Open Sans" panose="020B0606030504020204" pitchFamily="34" charset="0"/>
              </a:rPr>
              <a:t>: </a:t>
            </a:r>
          </a:p>
          <a:p>
            <a:pPr lvl="1">
              <a:spcBef>
                <a:spcPts val="200"/>
              </a:spcBef>
              <a:spcAft>
                <a:spcPts val="200"/>
              </a:spcAft>
              <a:buFont typeface="Courier New" panose="02070309020205020404" pitchFamily="49" charset="0"/>
              <a:buChar char="o"/>
            </a:pPr>
            <a:r>
              <a:rPr lang="en-US" sz="160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Load balancing, SSL termination, and layer 7 routing</a:t>
            </a:r>
            <a:r>
              <a:rPr lang="en-US" sz="1600" dirty="0">
                <a:solidFill>
                  <a:srgbClr val="171717"/>
                </a:solidFill>
                <a:latin typeface="Open Sans" panose="020B0606030504020204" pitchFamily="34" charset="0"/>
                <a:ea typeface="Open Sans" panose="020B0606030504020204" pitchFamily="34" charset="0"/>
                <a:cs typeface="Open Sans" panose="020B0606030504020204" pitchFamily="34" charset="0"/>
              </a:rPr>
              <a:t> </a:t>
            </a:r>
            <a:r>
              <a:rPr lang="en-US" sz="160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(Nginx, HAProxy, Traefik, AGIC, etc.). </a:t>
            </a:r>
          </a:p>
          <a:p>
            <a:pPr lvl="1">
              <a:spcBef>
                <a:spcPts val="200"/>
              </a:spcBef>
              <a:spcAft>
                <a:spcPts val="200"/>
              </a:spcAft>
              <a:buFont typeface="Courier New" panose="02070309020205020404" pitchFamily="49" charset="0"/>
              <a:buChar char="o"/>
            </a:pPr>
            <a:r>
              <a:rPr lang="en-US" sz="160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They can run on dedicated VMs or containers on Kubernetes.</a:t>
            </a:r>
          </a:p>
          <a:p>
            <a:pPr>
              <a:spcBef>
                <a:spcPts val="200"/>
              </a:spcBef>
              <a:spcAft>
                <a:spcPts val="200"/>
              </a:spcAft>
              <a:buFont typeface="Arial" panose="020B0604020202020204" pitchFamily="34" charset="0"/>
              <a:buChar char="•"/>
            </a:pPr>
            <a:r>
              <a:rPr lang="en-US" sz="1800" b="1" dirty="0">
                <a:latin typeface="Open Sans" panose="020B0606030504020204" pitchFamily="34" charset="0"/>
                <a:ea typeface="Open Sans" panose="020B0606030504020204" pitchFamily="34" charset="0"/>
                <a:cs typeface="Open Sans" panose="020B0606030504020204" pitchFamily="34" charset="0"/>
              </a:rPr>
              <a:t>Service Mesh</a:t>
            </a:r>
            <a:r>
              <a:rPr lang="en-US" sz="1800" dirty="0">
                <a:latin typeface="Open Sans" panose="020B0606030504020204" pitchFamily="34" charset="0"/>
                <a:ea typeface="Open Sans" panose="020B0606030504020204" pitchFamily="34" charset="0"/>
                <a:cs typeface="Open Sans" panose="020B0606030504020204" pitchFamily="34" charset="0"/>
              </a:rPr>
              <a:t>: </a:t>
            </a:r>
          </a:p>
          <a:p>
            <a:pPr lvl="1">
              <a:spcBef>
                <a:spcPts val="200"/>
              </a:spcBef>
              <a:spcAft>
                <a:spcPts val="200"/>
              </a:spcAft>
              <a:buFont typeface="Courier New" panose="02070309020205020404" pitchFamily="49" charset="0"/>
              <a:buChar char="o"/>
            </a:pPr>
            <a:r>
              <a:rPr lang="en-US" sz="1600" dirty="0">
                <a:latin typeface="Open Sans" panose="020B0606030504020204" pitchFamily="34" charset="0"/>
                <a:ea typeface="Open Sans" panose="020B0606030504020204" pitchFamily="34" charset="0"/>
                <a:cs typeface="Open Sans" panose="020B0606030504020204" pitchFamily="34" charset="0"/>
              </a:rPr>
              <a:t>Observability, security, and reliability features to applications by injecting these features at the platform layer rather than implementing these features at the app layer (Istio, Linkerd, Open Service Mesh, Consul, etc.). </a:t>
            </a:r>
          </a:p>
          <a:p>
            <a:pPr lvl="1">
              <a:spcBef>
                <a:spcPts val="200"/>
              </a:spcBef>
              <a:spcAft>
                <a:spcPts val="200"/>
              </a:spcAft>
              <a:buFont typeface="Courier New" panose="02070309020205020404" pitchFamily="49" charset="0"/>
              <a:buChar char="o"/>
            </a:pPr>
            <a:r>
              <a:rPr lang="en-US" sz="1600" dirty="0">
                <a:latin typeface="Open Sans" panose="020B0606030504020204" pitchFamily="34" charset="0"/>
                <a:ea typeface="Open Sans" panose="020B0606030504020204" pitchFamily="34" charset="0"/>
                <a:cs typeface="Open Sans" panose="020B0606030504020204" pitchFamily="34" charset="0"/>
              </a:rPr>
              <a:t>Rich set of features to create connectivity between services, such as mutual TLS (mTLS) and request routing, timeouts, retries, and circuit breaking by using the side-car container design pattern.</a:t>
            </a:r>
          </a:p>
          <a:p>
            <a:pPr marL="228600" lvl="1" indent="0">
              <a:spcBef>
                <a:spcPts val="200"/>
              </a:spcBef>
              <a:spcAft>
                <a:spcPts val="200"/>
              </a:spcAft>
              <a:buNone/>
            </a:pPr>
            <a:r>
              <a:rPr lang="en-US" sz="1600" b="1" dirty="0">
                <a:latin typeface="Open Sans" panose="020B0606030504020204" pitchFamily="34" charset="0"/>
                <a:ea typeface="Open Sans" panose="020B0606030504020204" pitchFamily="34" charset="0"/>
                <a:cs typeface="Open Sans" panose="020B0606030504020204" pitchFamily="34" charset="0"/>
              </a:rPr>
              <a:t>Monitoring and Observability:</a:t>
            </a:r>
          </a:p>
          <a:p>
            <a:pPr lvl="1">
              <a:spcBef>
                <a:spcPts val="200"/>
              </a:spcBef>
              <a:spcAft>
                <a:spcPts val="200"/>
              </a:spcAft>
              <a:buFont typeface="Courier New" panose="02070309020205020404" pitchFamily="49" charset="0"/>
              <a:buChar char="o"/>
            </a:pPr>
            <a:r>
              <a:rPr lang="en-US" sz="1600" dirty="0">
                <a:latin typeface="Open Sans" panose="020B0606030504020204" pitchFamily="34" charset="0"/>
                <a:ea typeface="Open Sans" panose="020B0606030504020204" pitchFamily="34" charset="0"/>
                <a:cs typeface="Open Sans" panose="020B0606030504020204" pitchFamily="34" charset="0"/>
              </a:rPr>
              <a:t>Cluster and workloads observability, monitoring and Request Tracing via Prometheus, Grafana, Jaeger.</a:t>
            </a:r>
          </a:p>
          <a:p>
            <a:pPr>
              <a:spcBef>
                <a:spcPts val="200"/>
              </a:spcBef>
              <a:spcAft>
                <a:spcPts val="200"/>
              </a:spcAft>
              <a:buFont typeface="Arial" panose="020B0604020202020204" pitchFamily="34" charset="0"/>
              <a:buChar char="•"/>
            </a:pPr>
            <a:r>
              <a:rPr lang="en-US" sz="1800" b="1" dirty="0">
                <a:latin typeface="Open Sans" panose="020B0606030504020204" pitchFamily="34" charset="0"/>
                <a:ea typeface="Open Sans" panose="020B0606030504020204" pitchFamily="34" charset="0"/>
                <a:cs typeface="Open Sans" panose="020B0606030504020204" pitchFamily="34" charset="0"/>
              </a:rPr>
              <a:t>Helm: </a:t>
            </a:r>
          </a:p>
          <a:p>
            <a:pPr lvl="1">
              <a:spcBef>
                <a:spcPts val="200"/>
              </a:spcBef>
              <a:spcAft>
                <a:spcPts val="200"/>
              </a:spcAft>
              <a:buFont typeface="Courier New" panose="02070309020205020404" pitchFamily="49" charset="0"/>
              <a:buChar char="o"/>
            </a:pPr>
            <a:r>
              <a:rPr lang="en-US" sz="1600" dirty="0">
                <a:latin typeface="Open Sans" panose="020B0606030504020204" pitchFamily="34" charset="0"/>
                <a:ea typeface="Open Sans" panose="020B0606030504020204" pitchFamily="34" charset="0"/>
                <a:cs typeface="Open Sans" panose="020B0606030504020204" pitchFamily="34" charset="0"/>
              </a:rPr>
              <a:t>Package manager for Kubernetes. Helm charts helps you package, install, and upgrade complex Kubernetes applications and their dependencies.</a:t>
            </a:r>
          </a:p>
          <a:p>
            <a:pPr>
              <a:spcBef>
                <a:spcPts val="200"/>
              </a:spcBef>
              <a:spcAft>
                <a:spcPts val="200"/>
              </a:spcAft>
              <a:buFont typeface="Arial" panose="020B0604020202020204" pitchFamily="34" charset="0"/>
              <a:buChar char="•"/>
            </a:pPr>
            <a:r>
              <a:rPr lang="en-US" sz="1800" b="1" dirty="0">
                <a:latin typeface="Open Sans" panose="020B0606030504020204" pitchFamily="34" charset="0"/>
                <a:ea typeface="Open Sans" panose="020B0606030504020204" pitchFamily="34" charset="0"/>
                <a:cs typeface="Open Sans" panose="020B0606030504020204" pitchFamily="34" charset="0"/>
              </a:rPr>
              <a:t>GitOps:</a:t>
            </a:r>
          </a:p>
          <a:p>
            <a:pPr lvl="1">
              <a:spcBef>
                <a:spcPts val="200"/>
              </a:spcBef>
              <a:spcAft>
                <a:spcPts val="200"/>
              </a:spcAft>
              <a:buFont typeface="Courier New" panose="02070309020205020404" pitchFamily="49" charset="0"/>
              <a:buChar char="o"/>
            </a:pPr>
            <a:r>
              <a:rPr lang="en-US" sz="1600" b="0" i="0" dirty="0">
                <a:solidFill>
                  <a:srgbClr val="24292E"/>
                </a:solidFill>
                <a:effectLst/>
                <a:latin typeface="Open Sans" panose="020B0606030504020204" pitchFamily="34" charset="0"/>
                <a:ea typeface="Open Sans" panose="020B0606030504020204" pitchFamily="34" charset="0"/>
                <a:cs typeface="Open Sans" panose="020B0606030504020204" pitchFamily="34" charset="0"/>
              </a:rPr>
              <a:t>GitOps is a way of implementing Continuous Deployment for cloud native applications (Flux, Argo CD)</a:t>
            </a:r>
            <a:endParaRPr lang="en-US" sz="1600" dirty="0">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buFont typeface="Arial" panose="020B0604020202020204" pitchFamily="34" charset="0"/>
              <a:buChar char="•"/>
            </a:pPr>
            <a:endParaRPr lang="en-US" sz="18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65679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B6B1B-B91D-4A02-8462-61127E932EB7}"/>
              </a:ext>
            </a:extLst>
          </p:cNvPr>
          <p:cNvSpPr>
            <a:spLocks noGrp="1"/>
          </p:cNvSpPr>
          <p:nvPr>
            <p:ph type="title"/>
          </p:nvPr>
        </p:nvSpPr>
        <p:spPr/>
        <p:txBody>
          <a:bodyPr/>
          <a:lstStyle/>
          <a:p>
            <a:r>
              <a:rPr lang="en-US"/>
              <a:t>Kubernetes on Azure</a:t>
            </a:r>
            <a:endParaRPr lang="it-IT"/>
          </a:p>
        </p:txBody>
      </p:sp>
      <p:sp>
        <p:nvSpPr>
          <p:cNvPr id="3" name="Content Placeholder 2">
            <a:extLst>
              <a:ext uri="{FF2B5EF4-FFF2-40B4-BE49-F238E27FC236}">
                <a16:creationId xmlns:a16="http://schemas.microsoft.com/office/drawing/2014/main" id="{83C55D8A-3805-49EF-947A-4B9AB4B51289}"/>
              </a:ext>
            </a:extLst>
          </p:cNvPr>
          <p:cNvSpPr>
            <a:spLocks noGrp="1"/>
          </p:cNvSpPr>
          <p:nvPr>
            <p:ph idx="1"/>
          </p:nvPr>
        </p:nvSpPr>
        <p:spPr>
          <a:xfrm>
            <a:off x="588263" y="1572663"/>
            <a:ext cx="4704080" cy="4914166"/>
          </a:xfrm>
        </p:spPr>
        <p:txBody>
          <a:bodyPr/>
          <a:lstStyle/>
          <a:p>
            <a:pPr>
              <a:spcBef>
                <a:spcPts val="200"/>
              </a:spcBef>
              <a:spcAft>
                <a:spcPts val="200"/>
              </a:spcAft>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Azure provides a fully managed Kubernetes service called Azure Kubernetes Services.</a:t>
            </a:r>
          </a:p>
          <a:p>
            <a:pPr>
              <a:spcBef>
                <a:spcPts val="200"/>
              </a:spcBef>
              <a:spcAft>
                <a:spcPts val="200"/>
              </a:spcAft>
              <a:buFont typeface="Arial" panose="020B0604020202020204" pitchFamily="34" charset="0"/>
              <a:buChar char="•"/>
            </a:pPr>
            <a:r>
              <a:rPr lang="en-US" sz="18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Azure Kubernetes Service (AKS) simplifies deploying a managed Kubernetes cluster in Azure by offloading the operational overhead to Azure. </a:t>
            </a:r>
          </a:p>
          <a:p>
            <a:pPr>
              <a:spcBef>
                <a:spcPts val="200"/>
              </a:spcBef>
              <a:spcAft>
                <a:spcPts val="200"/>
              </a:spcAft>
              <a:buFont typeface="Arial" panose="020B0604020202020204" pitchFamily="34" charset="0"/>
              <a:buChar char="•"/>
            </a:pPr>
            <a:r>
              <a:rPr lang="en-US" sz="18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As a hosted Kubernetes service, Azure handles critical tasks, like health monitoring and maintenance like agent nodes patching. </a:t>
            </a:r>
          </a:p>
          <a:p>
            <a:pPr>
              <a:spcBef>
                <a:spcPts val="200"/>
              </a:spcBef>
              <a:spcAft>
                <a:spcPts val="200"/>
              </a:spcAft>
              <a:buFont typeface="Arial" panose="020B0604020202020204" pitchFamily="34" charset="0"/>
              <a:buChar char="•"/>
            </a:pPr>
            <a:r>
              <a:rPr lang="en-US" sz="18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Since Kubernetes masters are managed by Azure, you only manage and maintain the agent nodes. </a:t>
            </a:r>
          </a:p>
          <a:p>
            <a:pPr>
              <a:spcBef>
                <a:spcPts val="200"/>
              </a:spcBef>
              <a:spcAft>
                <a:spcPts val="200"/>
              </a:spcAft>
              <a:buFont typeface="Arial" panose="020B0604020202020204" pitchFamily="34" charset="0"/>
              <a:buChar char="•"/>
            </a:pPr>
            <a:r>
              <a:rPr lang="en-US" sz="18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AKS is free: you only pay for the agent nodes within your clusters, not for the master nodes or the service.</a:t>
            </a:r>
            <a:endParaRPr lang="en-US" sz="1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descr="Diagram&#10;&#10;Description automatically generated">
            <a:extLst>
              <a:ext uri="{FF2B5EF4-FFF2-40B4-BE49-F238E27FC236}">
                <a16:creationId xmlns:a16="http://schemas.microsoft.com/office/drawing/2014/main" id="{3B3D24A4-D497-43AD-AB18-6E06E4598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7892" y="1394460"/>
            <a:ext cx="6225027" cy="5006340"/>
          </a:xfrm>
          <a:prstGeom prst="rect">
            <a:avLst/>
          </a:prstGeom>
        </p:spPr>
      </p:pic>
    </p:spTree>
    <p:extLst>
      <p:ext uri="{BB962C8B-B14F-4D97-AF65-F5344CB8AC3E}">
        <p14:creationId xmlns:p14="http://schemas.microsoft.com/office/powerpoint/2010/main" val="4276195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agram&#10;&#10;Description automatically generated">
            <a:extLst>
              <a:ext uri="{FF2B5EF4-FFF2-40B4-BE49-F238E27FC236}">
                <a16:creationId xmlns:a16="http://schemas.microsoft.com/office/drawing/2014/main" id="{58EAF046-B217-4AB9-A8FD-99875674C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25" y="1308735"/>
            <a:ext cx="5772150" cy="4972050"/>
          </a:xfrm>
          <a:prstGeom prst="rect">
            <a:avLst/>
          </a:prstGeom>
          <a:noFill/>
        </p:spPr>
      </p:pic>
      <p:sp>
        <p:nvSpPr>
          <p:cNvPr id="2" name="Title 1">
            <a:extLst>
              <a:ext uri="{FF2B5EF4-FFF2-40B4-BE49-F238E27FC236}">
                <a16:creationId xmlns:a16="http://schemas.microsoft.com/office/drawing/2014/main" id="{AFF57F40-619C-48A1-ADB1-34C580252E2B}"/>
              </a:ext>
            </a:extLst>
          </p:cNvPr>
          <p:cNvSpPr>
            <a:spLocks noGrp="1"/>
          </p:cNvSpPr>
          <p:nvPr>
            <p:ph type="title"/>
          </p:nvPr>
        </p:nvSpPr>
        <p:spPr/>
        <p:txBody>
          <a:bodyPr/>
          <a:lstStyle/>
          <a:p>
            <a:r>
              <a:rPr lang="en-US" dirty="0"/>
              <a:t>Azure Arc for Kubernetes</a:t>
            </a:r>
            <a:endParaRPr lang="it-IT" dirty="0"/>
          </a:p>
        </p:txBody>
      </p:sp>
      <p:sp>
        <p:nvSpPr>
          <p:cNvPr id="3" name="Content Placeholder 2">
            <a:extLst>
              <a:ext uri="{FF2B5EF4-FFF2-40B4-BE49-F238E27FC236}">
                <a16:creationId xmlns:a16="http://schemas.microsoft.com/office/drawing/2014/main" id="{318EAD1B-76E8-4CE2-88F4-38BCFBF0D240}"/>
              </a:ext>
            </a:extLst>
          </p:cNvPr>
          <p:cNvSpPr>
            <a:spLocks noGrp="1"/>
          </p:cNvSpPr>
          <p:nvPr>
            <p:ph idx="1"/>
          </p:nvPr>
        </p:nvSpPr>
        <p:spPr>
          <a:xfrm>
            <a:off x="584200" y="1435503"/>
            <a:ext cx="6159500" cy="5064976"/>
          </a:xfrm>
        </p:spPr>
        <p:txBody>
          <a:bodyPr/>
          <a:lstStyle/>
          <a:p>
            <a:pPr algn="just">
              <a:spcBef>
                <a:spcPts val="200"/>
              </a:spcBef>
              <a:spcAft>
                <a:spcPts val="200"/>
              </a:spcAft>
              <a:buFont typeface="Arial" panose="020B0604020202020204" pitchFamily="34" charset="0"/>
              <a:buChar char="•"/>
            </a:pPr>
            <a:r>
              <a:rPr lang="en-US" sz="20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You can use Azure Arc to register Kubernetes clusters hosted on-premises or another cloud platform outside of Microsoft Azure, and use Azure tools to manage these clusters alongside clusters hosted in Azure Kubernetes Service (AKS)</a:t>
            </a:r>
          </a:p>
          <a:p>
            <a:pPr algn="just">
              <a:spcBef>
                <a:spcPts val="200"/>
              </a:spcBef>
              <a:spcAft>
                <a:spcPts val="1000"/>
              </a:spcAft>
              <a:buFont typeface="Arial" panose="020B0604020202020204" pitchFamily="34" charset="0"/>
              <a:buChar char="•"/>
            </a:pPr>
            <a:r>
              <a:rPr lang="en-US" sz="2000" dirty="0">
                <a:solidFill>
                  <a:srgbClr val="171717"/>
                </a:solidFill>
                <a:latin typeface="Open Sans" panose="020B0606030504020204" pitchFamily="34" charset="0"/>
                <a:ea typeface="Open Sans" panose="020B0606030504020204" pitchFamily="34" charset="0"/>
                <a:cs typeface="Open Sans" panose="020B0606030504020204" pitchFamily="34" charset="0"/>
              </a:rPr>
              <a:t>Typical uses for this architecture include:</a:t>
            </a:r>
          </a:p>
          <a:p>
            <a:pPr lvl="1" algn="just">
              <a:spcBef>
                <a:spcPts val="200"/>
              </a:spcBef>
              <a:spcAft>
                <a:spcPts val="200"/>
              </a:spcAft>
              <a:buFont typeface="Courier New" panose="02070309020205020404" pitchFamily="49" charset="0"/>
              <a:buChar char="o"/>
            </a:pPr>
            <a:r>
              <a:rPr lang="en-US" sz="18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Managing on-premises Kubernetes clusters alongside clusters hosted in AKS for inventory, grouping, and tagging.</a:t>
            </a:r>
          </a:p>
          <a:p>
            <a:pPr lvl="1" algn="just">
              <a:spcBef>
                <a:spcPts val="200"/>
              </a:spcBef>
              <a:spcAft>
                <a:spcPts val="200"/>
              </a:spcAft>
              <a:buFont typeface="Courier New" panose="02070309020205020404" pitchFamily="49" charset="0"/>
              <a:buChar char="o"/>
            </a:pPr>
            <a:r>
              <a:rPr lang="en-US" sz="18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Monitoring Kubernetes clusters across hybrid environments using Azure Monitor.</a:t>
            </a:r>
          </a:p>
          <a:p>
            <a:pPr lvl="1" algn="just">
              <a:spcBef>
                <a:spcPts val="200"/>
              </a:spcBef>
              <a:spcAft>
                <a:spcPts val="200"/>
              </a:spcAft>
              <a:buFont typeface="Courier New" panose="02070309020205020404" pitchFamily="49" charset="0"/>
              <a:buChar char="o"/>
            </a:pPr>
            <a:r>
              <a:rPr lang="en-US" sz="18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Deploying and enforcing policies for Kubernetes clusters across hybrid environments using Azure Policy.</a:t>
            </a:r>
          </a:p>
          <a:p>
            <a:pPr lvl="1" algn="just">
              <a:spcBef>
                <a:spcPts val="200"/>
              </a:spcBef>
              <a:spcAft>
                <a:spcPts val="200"/>
              </a:spcAft>
              <a:buFont typeface="Courier New" panose="02070309020205020404" pitchFamily="49" charset="0"/>
              <a:buChar char="o"/>
            </a:pPr>
            <a:r>
              <a:rPr lang="en-US" sz="18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Deploying and enforcing GitOps using Azure Policy.</a:t>
            </a:r>
          </a:p>
          <a:p>
            <a:pPr lvl="1" algn="just"/>
            <a:endParaRPr lang="it-IT"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40872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319C-63D8-45FC-BA33-20E0A49651F0}"/>
              </a:ext>
            </a:extLst>
          </p:cNvPr>
          <p:cNvSpPr>
            <a:spLocks noGrp="1"/>
          </p:cNvSpPr>
          <p:nvPr>
            <p:ph type="title"/>
          </p:nvPr>
        </p:nvSpPr>
        <p:spPr/>
        <p:txBody>
          <a:bodyPr/>
          <a:lstStyle/>
          <a:p>
            <a:r>
              <a:rPr lang="en-US"/>
              <a:t>Multitenancy and Isolation</a:t>
            </a:r>
            <a:endParaRPr lang="it-IT"/>
          </a:p>
        </p:txBody>
      </p:sp>
      <p:sp>
        <p:nvSpPr>
          <p:cNvPr id="3" name="Content Placeholder 2">
            <a:extLst>
              <a:ext uri="{FF2B5EF4-FFF2-40B4-BE49-F238E27FC236}">
                <a16:creationId xmlns:a16="http://schemas.microsoft.com/office/drawing/2014/main" id="{3605F7A3-C8DD-40F0-9BCE-C41E1784CBFB}"/>
              </a:ext>
            </a:extLst>
          </p:cNvPr>
          <p:cNvSpPr>
            <a:spLocks noGrp="1"/>
          </p:cNvSpPr>
          <p:nvPr>
            <p:ph idx="1"/>
          </p:nvPr>
        </p:nvSpPr>
        <p:spPr>
          <a:xfrm>
            <a:off x="584200" y="1435503"/>
            <a:ext cx="11208732" cy="3200876"/>
          </a:xfrm>
        </p:spPr>
        <p:txBody>
          <a:bodyPr/>
          <a:lstStyle/>
          <a:p>
            <a:pPr>
              <a:spcBef>
                <a:spcPts val="200"/>
              </a:spcBef>
              <a:spcAft>
                <a:spcPts val="1000"/>
              </a:spcAft>
              <a:buFont typeface="Arial" panose="020B0604020202020204" pitchFamily="34" charset="0"/>
              <a:buChar char="•"/>
            </a:pPr>
            <a:r>
              <a:rPr lang="en-US" sz="2400" dirty="0">
                <a:solidFill>
                  <a:srgbClr val="171717"/>
                </a:solidFill>
                <a:latin typeface="Open Sans" panose="020B0606030504020204" pitchFamily="34" charset="0"/>
                <a:ea typeface="Open Sans" panose="020B0606030504020204" pitchFamily="34" charset="0"/>
                <a:cs typeface="Open Sans" panose="020B0606030504020204" pitchFamily="34" charset="0"/>
              </a:rPr>
              <a:t>One of the biggest concerns w</a:t>
            </a:r>
            <a:r>
              <a:rPr lang="en-US" sz="24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hen designing a multitenant architecture is the level of isolation that each tenant needs at different levels: </a:t>
            </a:r>
          </a:p>
          <a:p>
            <a:pPr lvl="1">
              <a:spcBef>
                <a:spcPts val="200"/>
              </a:spcBef>
              <a:spcAft>
                <a:spcPts val="200"/>
              </a:spcAft>
              <a:buFont typeface="Courier New" panose="02070309020205020404" pitchFamily="49" charset="0"/>
              <a:buChar char="o"/>
            </a:pPr>
            <a:r>
              <a:rPr lang="en-US" b="1"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Security.</a:t>
            </a:r>
            <a:r>
              <a:rPr lang="en-US"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 If you share infrastructure between multiple tenants, you need to be careful not to access data from one tenant when returning responses to another. </a:t>
            </a:r>
          </a:p>
          <a:p>
            <a:pPr lvl="1">
              <a:spcBef>
                <a:spcPts val="200"/>
              </a:spcBef>
              <a:spcAft>
                <a:spcPts val="200"/>
              </a:spcAft>
              <a:buFont typeface="Courier New" panose="02070309020205020404" pitchFamily="49" charset="0"/>
              <a:buChar char="o"/>
            </a:pPr>
            <a:r>
              <a:rPr lang="en-US" b="1"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Cost.</a:t>
            </a:r>
            <a:r>
              <a:rPr lang="en-US"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 Shared infrastructure can be used by multiple tenants, so it's cheaper.</a:t>
            </a:r>
          </a:p>
          <a:p>
            <a:pPr lvl="1">
              <a:spcBef>
                <a:spcPts val="200"/>
              </a:spcBef>
              <a:spcAft>
                <a:spcPts val="200"/>
              </a:spcAft>
              <a:buFont typeface="Courier New" panose="02070309020205020404" pitchFamily="49" charset="0"/>
              <a:buChar char="o"/>
            </a:pPr>
            <a:r>
              <a:rPr lang="en-US" b="1"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Performance.</a:t>
            </a:r>
            <a:r>
              <a:rPr lang="en-US"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 If you're sharing infrastructure, your system's performance may suffer as more customers use it, since the resources may be consumed faster.</a:t>
            </a:r>
          </a:p>
          <a:p>
            <a:pPr lvl="1">
              <a:spcBef>
                <a:spcPts val="200"/>
              </a:spcBef>
              <a:spcAft>
                <a:spcPts val="200"/>
              </a:spcAft>
              <a:buFont typeface="Courier New" panose="02070309020205020404" pitchFamily="49" charset="0"/>
              <a:buChar char="o"/>
            </a:pPr>
            <a:r>
              <a:rPr lang="en-US" b="1"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Reliability.</a:t>
            </a:r>
            <a:r>
              <a:rPr lang="en-US"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 If you're using a single set of shared infrastructure, a problem affecting one tenant's components can result in an outage for other</a:t>
            </a:r>
            <a:r>
              <a:rPr lang="en-US" dirty="0">
                <a:solidFill>
                  <a:srgbClr val="171717"/>
                </a:solidFill>
                <a:latin typeface="Open Sans" panose="020B0606030504020204" pitchFamily="34" charset="0"/>
                <a:ea typeface="Open Sans" panose="020B0606030504020204" pitchFamily="34" charset="0"/>
                <a:cs typeface="Open Sans" panose="020B0606030504020204" pitchFamily="34" charset="0"/>
              </a:rPr>
              <a:t> tenants</a:t>
            </a:r>
            <a:r>
              <a:rPr lang="en-US"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a:t>
            </a:r>
          </a:p>
        </p:txBody>
      </p:sp>
      <p:pic>
        <p:nvPicPr>
          <p:cNvPr id="10242" name="Picture 2" descr="Table&#10;&#10;Description automatically generated with medium confidence">
            <a:extLst>
              <a:ext uri="{FF2B5EF4-FFF2-40B4-BE49-F238E27FC236}">
                <a16:creationId xmlns:a16="http://schemas.microsoft.com/office/drawing/2014/main" id="{1AFDB386-C700-4656-95F5-21FA943A71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0197" y="4914900"/>
            <a:ext cx="5648325" cy="1485900"/>
          </a:xfrm>
          <a:prstGeom prst="rect">
            <a:avLst/>
          </a:prstGeom>
          <a:noFill/>
        </p:spPr>
      </p:pic>
    </p:spTree>
    <p:extLst>
      <p:ext uri="{BB962C8B-B14F-4D97-AF65-F5344CB8AC3E}">
        <p14:creationId xmlns:p14="http://schemas.microsoft.com/office/powerpoint/2010/main" val="1253035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3BCDF-7B07-4A73-9FA6-B2CB8B6E012B}"/>
              </a:ext>
            </a:extLst>
          </p:cNvPr>
          <p:cNvSpPr>
            <a:spLocks noGrp="1"/>
          </p:cNvSpPr>
          <p:nvPr>
            <p:ph type="title"/>
          </p:nvPr>
        </p:nvSpPr>
        <p:spPr/>
        <p:txBody>
          <a:bodyPr/>
          <a:lstStyle/>
          <a:p>
            <a:r>
              <a:rPr lang="en-US"/>
              <a:t>The Journey to the Cloud</a:t>
            </a:r>
            <a:endParaRPr lang="it-IT"/>
          </a:p>
        </p:txBody>
      </p:sp>
      <p:pic>
        <p:nvPicPr>
          <p:cNvPr id="11" name="Content Placeholder 10" descr="Diagram&#10;&#10;Description automatically generated">
            <a:extLst>
              <a:ext uri="{FF2B5EF4-FFF2-40B4-BE49-F238E27FC236}">
                <a16:creationId xmlns:a16="http://schemas.microsoft.com/office/drawing/2014/main" id="{9AF9B979-A8E3-4341-A1C3-C8500A45F5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7077" y="1198401"/>
            <a:ext cx="9797845" cy="5171919"/>
          </a:xfrm>
        </p:spPr>
      </p:pic>
    </p:spTree>
    <p:extLst>
      <p:ext uri="{BB962C8B-B14F-4D97-AF65-F5344CB8AC3E}">
        <p14:creationId xmlns:p14="http://schemas.microsoft.com/office/powerpoint/2010/main" val="3608180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89E34-762D-428E-B500-04337201F280}"/>
              </a:ext>
            </a:extLst>
          </p:cNvPr>
          <p:cNvSpPr>
            <a:spLocks noGrp="1"/>
          </p:cNvSpPr>
          <p:nvPr>
            <p:ph type="title"/>
          </p:nvPr>
        </p:nvSpPr>
        <p:spPr>
          <a:xfrm>
            <a:off x="1178814" y="457200"/>
            <a:ext cx="3800857" cy="369332"/>
          </a:xfrm>
        </p:spPr>
        <p:txBody>
          <a:bodyPr/>
          <a:lstStyle/>
          <a:p>
            <a:r>
              <a:rPr lang="en-US" sz="2400" dirty="0">
                <a:solidFill>
                  <a:srgbClr val="171717"/>
                </a:solidFill>
                <a:ea typeface="Open Sans" panose="020B0606030504020204" pitchFamily="34" charset="0"/>
                <a:cs typeface="Open Sans" panose="020B0606030504020204" pitchFamily="34" charset="0"/>
              </a:rPr>
              <a:t>S</a:t>
            </a:r>
            <a:r>
              <a:rPr lang="en-US" sz="2400" b="0" i="0" dirty="0">
                <a:solidFill>
                  <a:srgbClr val="171717"/>
                </a:solidFill>
                <a:effectLst/>
                <a:ea typeface="Open Sans" panose="020B0606030504020204" pitchFamily="34" charset="0"/>
                <a:cs typeface="Open Sans" panose="020B0606030504020204" pitchFamily="34" charset="0"/>
              </a:rPr>
              <a:t>ingle-tenant deployments</a:t>
            </a:r>
            <a:endParaRPr lang="it-IT" sz="2400" dirty="0"/>
          </a:p>
        </p:txBody>
      </p:sp>
      <p:sp>
        <p:nvSpPr>
          <p:cNvPr id="3" name="Content Placeholder 2">
            <a:extLst>
              <a:ext uri="{FF2B5EF4-FFF2-40B4-BE49-F238E27FC236}">
                <a16:creationId xmlns:a16="http://schemas.microsoft.com/office/drawing/2014/main" id="{846DAA70-0FB4-49C0-BA03-53B04F7D0BF6}"/>
              </a:ext>
            </a:extLst>
          </p:cNvPr>
          <p:cNvSpPr>
            <a:spLocks noGrp="1"/>
          </p:cNvSpPr>
          <p:nvPr>
            <p:ph idx="1"/>
          </p:nvPr>
        </p:nvSpPr>
        <p:spPr>
          <a:xfrm>
            <a:off x="668020" y="3200275"/>
            <a:ext cx="4922075" cy="2687915"/>
          </a:xfrm>
        </p:spPr>
        <p:txBody>
          <a:bodyPr/>
          <a:lstStyle/>
          <a:p>
            <a:pPr>
              <a:spcBef>
                <a:spcPts val="200"/>
              </a:spcBef>
              <a:spcAft>
                <a:spcPts val="200"/>
              </a:spcAft>
              <a:buFont typeface="Arial" panose="020B0604020202020204" pitchFamily="34" charset="0"/>
              <a:buChar char="•"/>
            </a:pPr>
            <a:r>
              <a:rPr lang="en-US" sz="16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In a single-tenant deployment model, you deploy a dedicated set of infrastructure for each tenant</a:t>
            </a:r>
          </a:p>
          <a:p>
            <a:pPr>
              <a:spcBef>
                <a:spcPts val="200"/>
              </a:spcBef>
              <a:spcAft>
                <a:spcPts val="200"/>
              </a:spcAft>
              <a:buFont typeface="Arial" panose="020B0604020202020204" pitchFamily="34" charset="0"/>
              <a:buChar char="•"/>
            </a:pPr>
            <a:r>
              <a:rPr lang="en-US" sz="1600" dirty="0">
                <a:solidFill>
                  <a:srgbClr val="171717"/>
                </a:solidFill>
                <a:latin typeface="Open Sans" panose="020B0606030504020204" pitchFamily="34" charset="0"/>
                <a:ea typeface="Open Sans" panose="020B0606030504020204" pitchFamily="34" charset="0"/>
                <a:cs typeface="Open Sans" panose="020B0606030504020204" pitchFamily="34" charset="0"/>
              </a:rPr>
              <a:t>Benefits</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Tenant Isolation</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Easy to charge back Azure costs to tenants</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Reduced risk of data leakage</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No noisy-neighbor issue</a:t>
            </a:r>
          </a:p>
          <a:p>
            <a:pPr>
              <a:spcBef>
                <a:spcPts val="200"/>
              </a:spcBef>
              <a:spcAft>
                <a:spcPts val="200"/>
              </a:spcAft>
              <a:buFont typeface="Arial" panose="020B0604020202020204" pitchFamily="34" charset="0"/>
              <a:buChar char="•"/>
            </a:pPr>
            <a:r>
              <a:rPr lang="en-US" sz="1600" dirty="0">
                <a:solidFill>
                  <a:srgbClr val="171717"/>
                </a:solidFill>
                <a:latin typeface="Open Sans" panose="020B0606030504020204" pitchFamily="34" charset="0"/>
                <a:ea typeface="Open Sans" panose="020B0606030504020204" pitchFamily="34" charset="0"/>
                <a:cs typeface="Open Sans" panose="020B0606030504020204" pitchFamily="34" charset="0"/>
              </a:rPr>
              <a:t>Risks </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Cost efficiency is low</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Coarse-grained density </a:t>
            </a:r>
          </a:p>
        </p:txBody>
      </p:sp>
      <p:pic>
        <p:nvPicPr>
          <p:cNvPr id="6146" name="Picture 2" descr="A picture containing graphical user interface&#10;&#10;Description automatically generated">
            <a:extLst>
              <a:ext uri="{FF2B5EF4-FFF2-40B4-BE49-F238E27FC236}">
                <a16:creationId xmlns:a16="http://schemas.microsoft.com/office/drawing/2014/main" id="{7FEC1F7D-DDA2-4373-A704-51A76A73B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240" y="1161753"/>
            <a:ext cx="4125116" cy="1726227"/>
          </a:xfrm>
          <a:prstGeom prst="rect">
            <a:avLst/>
          </a:prstGeom>
          <a:noFill/>
        </p:spPr>
      </p:pic>
      <p:pic>
        <p:nvPicPr>
          <p:cNvPr id="7170" name="Picture 2" descr="Graphical user interface&#10;&#10;Description automatically generated with medium confidence">
            <a:extLst>
              <a:ext uri="{FF2B5EF4-FFF2-40B4-BE49-F238E27FC236}">
                <a16:creationId xmlns:a16="http://schemas.microsoft.com/office/drawing/2014/main" id="{47960101-CB7F-4ACA-BA72-B4A8A711B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330" y="1161753"/>
            <a:ext cx="3967979" cy="1726227"/>
          </a:xfrm>
          <a:prstGeom prst="rect">
            <a:avLst/>
          </a:prstGeom>
          <a:noFill/>
        </p:spPr>
      </p:pic>
      <p:sp>
        <p:nvSpPr>
          <p:cNvPr id="6" name="Content Placeholder 2">
            <a:extLst>
              <a:ext uri="{FF2B5EF4-FFF2-40B4-BE49-F238E27FC236}">
                <a16:creationId xmlns:a16="http://schemas.microsoft.com/office/drawing/2014/main" id="{4F8ECDDE-431C-412F-943E-2961055A7517}"/>
              </a:ext>
            </a:extLst>
          </p:cNvPr>
          <p:cNvSpPr txBox="1">
            <a:spLocks/>
          </p:cNvSpPr>
          <p:nvPr/>
        </p:nvSpPr>
        <p:spPr>
          <a:xfrm>
            <a:off x="6856533" y="3200275"/>
            <a:ext cx="4855408" cy="358046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In a multitenant architecture, tenants share some or all the computing resources and data repositories. </a:t>
            </a:r>
          </a:p>
          <a:p>
            <a:pPr>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Benefits</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Cost and operational efficiency</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Better density for tenant applications</a:t>
            </a:r>
          </a:p>
          <a:p>
            <a:pPr>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Risks</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Noisy-neighbor problem as tenants share the same resources</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Need to distribute tenants across multiple stamps to avoid hitting platform limits</a:t>
            </a:r>
          </a:p>
          <a:p>
            <a:pPr lvl="1">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Track, associate, and charge back Azure costs to tenants</a:t>
            </a:r>
          </a:p>
          <a:p>
            <a:pPr lvl="1">
              <a:spcBef>
                <a:spcPts val="200"/>
              </a:spcBef>
              <a:spcAft>
                <a:spcPts val="200"/>
              </a:spcAft>
              <a:buFont typeface="Courier New" panose="02070309020205020404" pitchFamily="49" charset="0"/>
              <a:buChar char="o"/>
            </a:pP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4" name="Straight Connector 3">
            <a:extLst>
              <a:ext uri="{FF2B5EF4-FFF2-40B4-BE49-F238E27FC236}">
                <a16:creationId xmlns:a16="http://schemas.microsoft.com/office/drawing/2014/main" id="{A8ABAD17-DD91-4CB9-8295-421850C7A2EF}"/>
              </a:ext>
            </a:extLst>
          </p:cNvPr>
          <p:cNvCxnSpPr>
            <a:cxnSpLocks/>
          </p:cNvCxnSpPr>
          <p:nvPr/>
        </p:nvCxnSpPr>
        <p:spPr>
          <a:xfrm>
            <a:off x="6096000" y="315764"/>
            <a:ext cx="0" cy="6400800"/>
          </a:xfrm>
          <a:prstGeom prst="line">
            <a:avLst/>
          </a:prstGeom>
          <a:ln w="28575">
            <a:solidFill>
              <a:schemeClr val="tx1"/>
            </a:solidFill>
            <a:headEnd type="none" w="lg" len="med"/>
            <a:tailEnd type="none" w="lg" len="med"/>
          </a:ln>
        </p:spPr>
        <p:style>
          <a:lnRef idx="1">
            <a:schemeClr val="accent5"/>
          </a:lnRef>
          <a:fillRef idx="0">
            <a:schemeClr val="accent5"/>
          </a:fillRef>
          <a:effectRef idx="0">
            <a:schemeClr val="accent5"/>
          </a:effectRef>
          <a:fontRef idx="minor">
            <a:schemeClr val="tx1"/>
          </a:fontRef>
        </p:style>
      </p:cxnSp>
      <p:sp>
        <p:nvSpPr>
          <p:cNvPr id="9" name="Title 1">
            <a:extLst>
              <a:ext uri="{FF2B5EF4-FFF2-40B4-BE49-F238E27FC236}">
                <a16:creationId xmlns:a16="http://schemas.microsoft.com/office/drawing/2014/main" id="{19B42D08-DFE3-4BE2-9B47-414E129C18B4}"/>
              </a:ext>
            </a:extLst>
          </p:cNvPr>
          <p:cNvSpPr txBox="1">
            <a:spLocks/>
          </p:cNvSpPr>
          <p:nvPr/>
        </p:nvSpPr>
        <p:spPr>
          <a:xfrm>
            <a:off x="7499769" y="457200"/>
            <a:ext cx="380085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00" dirty="0">
                <a:solidFill>
                  <a:srgbClr val="171717"/>
                </a:solidFill>
                <a:ea typeface="Open Sans" panose="020B0606030504020204" pitchFamily="34" charset="0"/>
                <a:cs typeface="Open Sans" panose="020B0606030504020204" pitchFamily="34" charset="0"/>
              </a:rPr>
              <a:t>Multi-tenant deployments</a:t>
            </a:r>
            <a:endParaRPr lang="en-US" sz="2400" dirty="0"/>
          </a:p>
        </p:txBody>
      </p:sp>
    </p:spTree>
    <p:extLst>
      <p:ext uri="{BB962C8B-B14F-4D97-AF65-F5344CB8AC3E}">
        <p14:creationId xmlns:p14="http://schemas.microsoft.com/office/powerpoint/2010/main" val="2300890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89E34-762D-428E-B500-04337201F280}"/>
              </a:ext>
            </a:extLst>
          </p:cNvPr>
          <p:cNvSpPr>
            <a:spLocks noGrp="1"/>
          </p:cNvSpPr>
          <p:nvPr>
            <p:ph type="title"/>
          </p:nvPr>
        </p:nvSpPr>
        <p:spPr>
          <a:xfrm>
            <a:off x="668020" y="457200"/>
            <a:ext cx="4795516" cy="369332"/>
          </a:xfrm>
        </p:spPr>
        <p:txBody>
          <a:bodyPr/>
          <a:lstStyle/>
          <a:p>
            <a:r>
              <a:rPr lang="en-US" sz="2400" dirty="0">
                <a:solidFill>
                  <a:srgbClr val="171717"/>
                </a:solidFill>
                <a:ea typeface="Open Sans" panose="020B0606030504020204" pitchFamily="34" charset="0"/>
                <a:cs typeface="Open Sans" panose="020B0606030504020204" pitchFamily="34" charset="0"/>
              </a:rPr>
              <a:t>Vertically partitioned deployments</a:t>
            </a:r>
            <a:endParaRPr lang="it-IT" sz="2400" dirty="0"/>
          </a:p>
        </p:txBody>
      </p:sp>
      <p:sp>
        <p:nvSpPr>
          <p:cNvPr id="3" name="Content Placeholder 2">
            <a:extLst>
              <a:ext uri="{FF2B5EF4-FFF2-40B4-BE49-F238E27FC236}">
                <a16:creationId xmlns:a16="http://schemas.microsoft.com/office/drawing/2014/main" id="{846DAA70-0FB4-49C0-BA03-53B04F7D0BF6}"/>
              </a:ext>
            </a:extLst>
          </p:cNvPr>
          <p:cNvSpPr>
            <a:spLocks noGrp="1"/>
          </p:cNvSpPr>
          <p:nvPr>
            <p:ph idx="1"/>
          </p:nvPr>
        </p:nvSpPr>
        <p:spPr>
          <a:xfrm>
            <a:off x="549911" y="3123331"/>
            <a:ext cx="5229857" cy="3088025"/>
          </a:xfrm>
        </p:spPr>
        <p:txBody>
          <a:bodyPr/>
          <a:lstStyle/>
          <a:p>
            <a:pPr algn="just">
              <a:spcBef>
                <a:spcPts val="200"/>
              </a:spcBef>
              <a:spcAft>
                <a:spcPts val="200"/>
              </a:spcAft>
              <a:buFont typeface="Arial" panose="020B0604020202020204" pitchFamily="34" charset="0"/>
              <a:buChar char="•"/>
            </a:pPr>
            <a:r>
              <a:rPr lang="en-US" sz="16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Use a combination of single-tenant and multi-tenant deployments. For example, you might have most of your customers' data and application tiers on multi-tenant infrastructures, but you might deploy single-tenant infrastructures for customers who require a higher level of performance or data isolation.</a:t>
            </a:r>
          </a:p>
          <a:p>
            <a:pPr algn="just">
              <a:spcBef>
                <a:spcPts val="200"/>
              </a:spcBef>
              <a:spcAft>
                <a:spcPts val="200"/>
              </a:spcAft>
              <a:buFont typeface="Arial" panose="020B0604020202020204" pitchFamily="34" charset="0"/>
              <a:buChar char="•"/>
            </a:pPr>
            <a:r>
              <a:rPr lang="en-US" sz="1600" dirty="0">
                <a:solidFill>
                  <a:srgbClr val="171717"/>
                </a:solidFill>
                <a:latin typeface="Open Sans" panose="020B0606030504020204" pitchFamily="34" charset="0"/>
                <a:ea typeface="Open Sans" panose="020B0606030504020204" pitchFamily="34" charset="0"/>
                <a:cs typeface="Open Sans" panose="020B0606030504020204" pitchFamily="34" charset="0"/>
              </a:rPr>
              <a:t>Benefits</a:t>
            </a:r>
          </a:p>
          <a:p>
            <a:pPr lvl="1" algn="just">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Cost benefits from the shared multitenant deployment</a:t>
            </a:r>
          </a:p>
          <a:p>
            <a:pPr lvl="1" algn="just">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More pricing tiers for tenants</a:t>
            </a:r>
          </a:p>
          <a:p>
            <a:pPr algn="just">
              <a:spcBef>
                <a:spcPts val="200"/>
              </a:spcBef>
              <a:spcAft>
                <a:spcPts val="200"/>
              </a:spcAft>
              <a:buFont typeface="Arial" panose="020B0604020202020204" pitchFamily="34" charset="0"/>
              <a:buChar char="•"/>
            </a:pPr>
            <a:r>
              <a:rPr lang="en-US" sz="1600" dirty="0">
                <a:solidFill>
                  <a:srgbClr val="171717"/>
                </a:solidFill>
                <a:latin typeface="Open Sans" panose="020B0606030504020204" pitchFamily="34" charset="0"/>
                <a:ea typeface="Open Sans" panose="020B0606030504020204" pitchFamily="34" charset="0"/>
                <a:cs typeface="Open Sans" panose="020B0606030504020204" pitchFamily="34" charset="0"/>
              </a:rPr>
              <a:t>Risks </a:t>
            </a:r>
          </a:p>
          <a:p>
            <a:pPr lvl="1" algn="just">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Codebase needs to support both single-tenant and multi-tenant deployments </a:t>
            </a:r>
          </a:p>
        </p:txBody>
      </p:sp>
      <p:sp>
        <p:nvSpPr>
          <p:cNvPr id="6" name="Content Placeholder 2">
            <a:extLst>
              <a:ext uri="{FF2B5EF4-FFF2-40B4-BE49-F238E27FC236}">
                <a16:creationId xmlns:a16="http://schemas.microsoft.com/office/drawing/2014/main" id="{4F8ECDDE-431C-412F-943E-2961055A7517}"/>
              </a:ext>
            </a:extLst>
          </p:cNvPr>
          <p:cNvSpPr txBox="1">
            <a:spLocks/>
          </p:cNvSpPr>
          <p:nvPr/>
        </p:nvSpPr>
        <p:spPr>
          <a:xfrm>
            <a:off x="6864152" y="3123331"/>
            <a:ext cx="5099247" cy="307776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Tenant applications share some components, for example compute resources, while maintaining other components with single-tenant deployments, for example the data repositories.</a:t>
            </a:r>
          </a:p>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Benefits</a:t>
            </a:r>
          </a:p>
          <a:p>
            <a:pPr lvl="1" algn="just">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Mitigates noisy-neighbor problem</a:t>
            </a:r>
          </a:p>
          <a:p>
            <a:pPr lvl="1" algn="just">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Better density when hosting tenant applications on the same shared cluster</a:t>
            </a:r>
          </a:p>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Risks</a:t>
            </a:r>
          </a:p>
          <a:p>
            <a:pPr lvl="1" algn="just">
              <a:spcBef>
                <a:spcPts val="200"/>
              </a:spcBef>
              <a:spcAft>
                <a:spcPts val="200"/>
              </a:spcAft>
              <a:buFont typeface="Courier New" panose="02070309020205020404" pitchFamily="49" charset="0"/>
              <a:buChar char="o"/>
            </a:pPr>
            <a:r>
              <a:rPr lang="en-US" sz="1400" dirty="0">
                <a:latin typeface="Open Sans" panose="020B0606030504020204" pitchFamily="34" charset="0"/>
                <a:ea typeface="Open Sans" panose="020B0606030504020204" pitchFamily="34" charset="0"/>
                <a:cs typeface="Open Sans" panose="020B0606030504020204" pitchFamily="34" charset="0"/>
              </a:rPr>
              <a:t>Distinct deployment and management lifecycle for single-tenant resource </a:t>
            </a:r>
          </a:p>
          <a:p>
            <a:pPr lvl="1" algn="just">
              <a:spcBef>
                <a:spcPts val="200"/>
              </a:spcBef>
              <a:spcAft>
                <a:spcPts val="200"/>
              </a:spcAft>
              <a:buFont typeface="Courier New" panose="02070309020205020404" pitchFamily="49" charset="0"/>
              <a:buChar char="o"/>
            </a:pP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4" name="Straight Connector 3">
            <a:extLst>
              <a:ext uri="{FF2B5EF4-FFF2-40B4-BE49-F238E27FC236}">
                <a16:creationId xmlns:a16="http://schemas.microsoft.com/office/drawing/2014/main" id="{A8ABAD17-DD91-4CB9-8295-421850C7A2EF}"/>
              </a:ext>
            </a:extLst>
          </p:cNvPr>
          <p:cNvCxnSpPr>
            <a:cxnSpLocks/>
          </p:cNvCxnSpPr>
          <p:nvPr/>
        </p:nvCxnSpPr>
        <p:spPr>
          <a:xfrm>
            <a:off x="6096000" y="315764"/>
            <a:ext cx="0" cy="6400800"/>
          </a:xfrm>
          <a:prstGeom prst="line">
            <a:avLst/>
          </a:prstGeom>
          <a:ln w="28575">
            <a:solidFill>
              <a:schemeClr val="tx1"/>
            </a:solidFill>
            <a:headEnd type="none" w="lg" len="med"/>
            <a:tailEnd type="none" w="lg" len="med"/>
          </a:ln>
        </p:spPr>
        <p:style>
          <a:lnRef idx="1">
            <a:schemeClr val="accent5"/>
          </a:lnRef>
          <a:fillRef idx="0">
            <a:schemeClr val="accent5"/>
          </a:fillRef>
          <a:effectRef idx="0">
            <a:schemeClr val="accent5"/>
          </a:effectRef>
          <a:fontRef idx="minor">
            <a:schemeClr val="tx1"/>
          </a:fontRef>
        </p:style>
      </p:cxnSp>
      <p:sp>
        <p:nvSpPr>
          <p:cNvPr id="9" name="Title 1">
            <a:extLst>
              <a:ext uri="{FF2B5EF4-FFF2-40B4-BE49-F238E27FC236}">
                <a16:creationId xmlns:a16="http://schemas.microsoft.com/office/drawing/2014/main" id="{19B42D08-DFE3-4BE2-9B47-414E129C18B4}"/>
              </a:ext>
            </a:extLst>
          </p:cNvPr>
          <p:cNvSpPr txBox="1">
            <a:spLocks/>
          </p:cNvSpPr>
          <p:nvPr/>
        </p:nvSpPr>
        <p:spPr>
          <a:xfrm>
            <a:off x="6864149" y="457200"/>
            <a:ext cx="509924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00" dirty="0">
                <a:solidFill>
                  <a:srgbClr val="171717"/>
                </a:solidFill>
                <a:ea typeface="Open Sans" panose="020B0606030504020204" pitchFamily="34" charset="0"/>
                <a:cs typeface="Open Sans" panose="020B0606030504020204" pitchFamily="34" charset="0"/>
              </a:rPr>
              <a:t>Horizontally partitioned deployments</a:t>
            </a:r>
            <a:endParaRPr lang="en-US" sz="2400" dirty="0"/>
          </a:p>
        </p:txBody>
      </p:sp>
      <p:pic>
        <p:nvPicPr>
          <p:cNvPr id="8194" name="Picture 2" descr="Graphical user interface, application&#10;&#10;Description automatically generated">
            <a:extLst>
              <a:ext uri="{FF2B5EF4-FFF2-40B4-BE49-F238E27FC236}">
                <a16:creationId xmlns:a16="http://schemas.microsoft.com/office/drawing/2014/main" id="{D3FFA9B8-A65E-413F-8160-7EB775D480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344" y="1161753"/>
            <a:ext cx="3960168" cy="1726227"/>
          </a:xfrm>
          <a:prstGeom prst="rect">
            <a:avLst/>
          </a:prstGeom>
          <a:noFill/>
        </p:spPr>
      </p:pic>
      <p:pic>
        <p:nvPicPr>
          <p:cNvPr id="9218" name="Picture 2" descr="Timeline&#10;&#10;Description automatically generated with medium confidence">
            <a:extLst>
              <a:ext uri="{FF2B5EF4-FFF2-40B4-BE49-F238E27FC236}">
                <a16:creationId xmlns:a16="http://schemas.microsoft.com/office/drawing/2014/main" id="{B74CD388-F0B2-49DA-985F-EB28BC30B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0118" y="1161753"/>
            <a:ext cx="4615386" cy="1726227"/>
          </a:xfrm>
          <a:prstGeom prst="rect">
            <a:avLst/>
          </a:prstGeom>
          <a:noFill/>
        </p:spPr>
      </p:pic>
    </p:spTree>
    <p:extLst>
      <p:ext uri="{BB962C8B-B14F-4D97-AF65-F5344CB8AC3E}">
        <p14:creationId xmlns:p14="http://schemas.microsoft.com/office/powerpoint/2010/main" val="2667135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2E8B4-F39D-4DC8-84FF-6313320EB646}"/>
              </a:ext>
            </a:extLst>
          </p:cNvPr>
          <p:cNvSpPr>
            <a:spLocks noGrp="1"/>
          </p:cNvSpPr>
          <p:nvPr>
            <p:ph type="title"/>
          </p:nvPr>
        </p:nvSpPr>
        <p:spPr/>
        <p:txBody>
          <a:bodyPr/>
          <a:lstStyle/>
          <a:p>
            <a:r>
              <a:rPr lang="en-US"/>
              <a:t>Kubernetes and multi-tenancy</a:t>
            </a:r>
            <a:endParaRPr lang="it-IT"/>
          </a:p>
        </p:txBody>
      </p:sp>
      <p:sp>
        <p:nvSpPr>
          <p:cNvPr id="3" name="Content Placeholder 2">
            <a:extLst>
              <a:ext uri="{FF2B5EF4-FFF2-40B4-BE49-F238E27FC236}">
                <a16:creationId xmlns:a16="http://schemas.microsoft.com/office/drawing/2014/main" id="{AF1B484B-8456-48B7-9CCE-E4F1A9F3A540}"/>
              </a:ext>
            </a:extLst>
          </p:cNvPr>
          <p:cNvSpPr>
            <a:spLocks noGrp="1"/>
          </p:cNvSpPr>
          <p:nvPr>
            <p:ph idx="1"/>
          </p:nvPr>
        </p:nvSpPr>
        <p:spPr>
          <a:xfrm>
            <a:off x="588263" y="1081467"/>
            <a:ext cx="5507737" cy="5581015"/>
          </a:xfrm>
        </p:spPr>
        <p:txBody>
          <a:bodyPr/>
          <a:lstStyle/>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Use a multitenant Kubernetes cluster as an alternative to managing many single-tenant dedicated clusters. </a:t>
            </a:r>
          </a:p>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Separate each tenant-specific application and its Kubernetes resources into their own </a:t>
            </a:r>
            <a:r>
              <a:rPr lang="en-US" sz="1600" b="1" dirty="0">
                <a:latin typeface="Open Sans" panose="020B0606030504020204" pitchFamily="34" charset="0"/>
                <a:ea typeface="Open Sans" panose="020B0606030504020204" pitchFamily="34" charset="0"/>
                <a:cs typeface="Open Sans" panose="020B0606030504020204" pitchFamily="34" charset="0"/>
              </a:rPr>
              <a:t>namespace</a:t>
            </a:r>
            <a:r>
              <a:rPr lang="en-US" sz="1600" dirty="0">
                <a:latin typeface="Open Sans" panose="020B0606030504020204" pitchFamily="34" charset="0"/>
                <a:ea typeface="Open Sans" panose="020B0606030504020204" pitchFamily="34" charset="0"/>
                <a:cs typeface="Open Sans" panose="020B0606030504020204" pitchFamily="34" charset="0"/>
              </a:rPr>
              <a:t>. </a:t>
            </a:r>
          </a:p>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Use </a:t>
            </a:r>
            <a:r>
              <a:rPr lang="en-US" sz="1600" b="1" dirty="0">
                <a:latin typeface="Open Sans" panose="020B0606030504020204" pitchFamily="34" charset="0"/>
                <a:ea typeface="Open Sans" panose="020B0606030504020204" pitchFamily="34" charset="0"/>
                <a:cs typeface="Open Sans" panose="020B0606030504020204" pitchFamily="34" charset="0"/>
              </a:rPr>
              <a:t>Kubernetes RBAC </a:t>
            </a:r>
            <a:r>
              <a:rPr lang="en-US" sz="1600" dirty="0">
                <a:latin typeface="Open Sans" panose="020B0606030504020204" pitchFamily="34" charset="0"/>
                <a:ea typeface="Open Sans" panose="020B0606030504020204" pitchFamily="34" charset="0"/>
                <a:cs typeface="Open Sans" panose="020B0606030504020204" pitchFamily="34" charset="0"/>
              </a:rPr>
              <a:t>and </a:t>
            </a:r>
            <a:r>
              <a:rPr lang="en-US" sz="1600" b="1" dirty="0">
                <a:latin typeface="Open Sans" panose="020B0606030504020204" pitchFamily="34" charset="0"/>
                <a:ea typeface="Open Sans" panose="020B0606030504020204" pitchFamily="34" charset="0"/>
                <a:cs typeface="Open Sans" panose="020B0606030504020204" pitchFamily="34" charset="0"/>
              </a:rPr>
              <a:t>Network Policies </a:t>
            </a:r>
            <a:r>
              <a:rPr lang="en-US" sz="1600" dirty="0">
                <a:latin typeface="Open Sans" panose="020B0606030504020204" pitchFamily="34" charset="0"/>
                <a:ea typeface="Open Sans" panose="020B0606030504020204" pitchFamily="34" charset="0"/>
                <a:cs typeface="Open Sans" panose="020B0606030504020204" pitchFamily="34" charset="0"/>
              </a:rPr>
              <a:t>to enforce tenant isolation at security and network level.</a:t>
            </a:r>
          </a:p>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Use </a:t>
            </a:r>
            <a:r>
              <a:rPr lang="en-US" sz="1600" b="1" dirty="0">
                <a:latin typeface="Open Sans" panose="020B0606030504020204" pitchFamily="34" charset="0"/>
                <a:ea typeface="Open Sans" panose="020B0606030504020204" pitchFamily="34" charset="0"/>
                <a:cs typeface="Open Sans" panose="020B0606030504020204" pitchFamily="34" charset="0"/>
              </a:rPr>
              <a:t>Limit Ranges </a:t>
            </a:r>
            <a:r>
              <a:rPr lang="en-US" sz="1600" dirty="0">
                <a:latin typeface="Open Sans" panose="020B0606030504020204" pitchFamily="34" charset="0"/>
                <a:ea typeface="Open Sans" panose="020B0606030504020204" pitchFamily="34" charset="0"/>
                <a:cs typeface="Open Sans" panose="020B0606030504020204" pitchFamily="34" charset="0"/>
              </a:rPr>
              <a:t>and </a:t>
            </a:r>
            <a:r>
              <a:rPr lang="en-US" sz="1600" b="1" dirty="0">
                <a:latin typeface="Open Sans" panose="020B0606030504020204" pitchFamily="34" charset="0"/>
                <a:ea typeface="Open Sans" panose="020B0606030504020204" pitchFamily="34" charset="0"/>
                <a:cs typeface="Open Sans" panose="020B0606030504020204" pitchFamily="34" charset="0"/>
              </a:rPr>
              <a:t>Resource Quotas </a:t>
            </a:r>
            <a:r>
              <a:rPr lang="en-US" sz="1600" dirty="0">
                <a:latin typeface="Open Sans" panose="020B0606030504020204" pitchFamily="34" charset="0"/>
                <a:ea typeface="Open Sans" panose="020B0606030504020204" pitchFamily="34" charset="0"/>
                <a:cs typeface="Open Sans" panose="020B0606030504020204" pitchFamily="34" charset="0"/>
              </a:rPr>
              <a:t>to constrain resource allocations in a namespace, in terms of CPU and memory to avoid the noisy-neighbor issue.</a:t>
            </a:r>
          </a:p>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Enforce safeguards and security standards on your K8S cluster using </a:t>
            </a:r>
            <a:r>
              <a:rPr lang="en-US" sz="1600" b="1" dirty="0">
                <a:latin typeface="Open Sans" panose="020B0606030504020204" pitchFamily="34" charset="0"/>
                <a:ea typeface="Open Sans" panose="020B0606030504020204" pitchFamily="34" charset="0"/>
                <a:cs typeface="Open Sans" panose="020B0606030504020204" pitchFamily="34" charset="0"/>
              </a:rPr>
              <a:t>Policies</a:t>
            </a:r>
            <a:r>
              <a:rPr lang="en-US" sz="1600" dirty="0">
                <a:latin typeface="Open Sans" panose="020B0606030504020204" pitchFamily="34" charset="0"/>
                <a:ea typeface="Open Sans" panose="020B0606030504020204" pitchFamily="34" charset="0"/>
                <a:cs typeface="Open Sans" panose="020B0606030504020204" pitchFamily="34" charset="0"/>
              </a:rPr>
              <a:t> (e.g., OPA via Azure Policy).</a:t>
            </a:r>
          </a:p>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Define </a:t>
            </a:r>
            <a:r>
              <a:rPr lang="en-US" sz="1600" b="1" dirty="0">
                <a:latin typeface="Open Sans" panose="020B0606030504020204" pitchFamily="34" charset="0"/>
                <a:ea typeface="Open Sans" panose="020B0606030504020204" pitchFamily="34" charset="0"/>
                <a:cs typeface="Open Sans" panose="020B0606030504020204" pitchFamily="34" charset="0"/>
              </a:rPr>
              <a:t>Pod Disruption Budgets</a:t>
            </a:r>
            <a:r>
              <a:rPr lang="en-US" sz="1600" dirty="0">
                <a:latin typeface="Open Sans" panose="020B0606030504020204" pitchFamily="34" charset="0"/>
                <a:ea typeface="Open Sans" panose="020B0606030504020204" pitchFamily="34" charset="0"/>
                <a:cs typeface="Open Sans" panose="020B0606030504020204" pitchFamily="34" charset="0"/>
              </a:rPr>
              <a:t>, to make sure that a minimum number of pods is available.</a:t>
            </a:r>
          </a:p>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Use </a:t>
            </a:r>
            <a:r>
              <a:rPr lang="en-US" sz="1600" b="1" dirty="0">
                <a:latin typeface="Open Sans" panose="020B0606030504020204" pitchFamily="34" charset="0"/>
                <a:ea typeface="Open Sans" panose="020B0606030504020204" pitchFamily="34" charset="0"/>
                <a:cs typeface="Open Sans" panose="020B0606030504020204" pitchFamily="34" charset="0"/>
              </a:rPr>
              <a:t>Horizontal Pod Autoscaler </a:t>
            </a:r>
            <a:r>
              <a:rPr lang="en-US" sz="1600" dirty="0">
                <a:latin typeface="Open Sans" panose="020B0606030504020204" pitchFamily="34" charset="0"/>
                <a:ea typeface="Open Sans" panose="020B0606030504020204" pitchFamily="34" charset="0"/>
                <a:cs typeface="Open Sans" panose="020B0606030504020204" pitchFamily="34" charset="0"/>
              </a:rPr>
              <a:t>to scale out and scale in the number of pods based on metrics (e.g., CPU)</a:t>
            </a:r>
          </a:p>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Use Kubernetes </a:t>
            </a:r>
            <a:r>
              <a:rPr lang="en-US" sz="1600" b="1" dirty="0">
                <a:latin typeface="Open Sans" panose="020B0606030504020204" pitchFamily="34" charset="0"/>
                <a:ea typeface="Open Sans" panose="020B0606030504020204" pitchFamily="34" charset="0"/>
                <a:cs typeface="Open Sans" panose="020B0606030504020204" pitchFamily="34" charset="0"/>
              </a:rPr>
              <a:t>autoscaling</a:t>
            </a:r>
            <a:r>
              <a:rPr lang="en-US" sz="1600" dirty="0">
                <a:latin typeface="Open Sans" panose="020B0606030504020204" pitchFamily="34" charset="0"/>
                <a:ea typeface="Open Sans" panose="020B0606030504020204" pitchFamily="34" charset="0"/>
                <a:cs typeface="Open Sans" panose="020B0606030504020204" pitchFamily="34" charset="0"/>
              </a:rPr>
              <a:t> to dynamically scale out the number of the agent nodes of your cluster when the traffic increases.</a:t>
            </a:r>
          </a:p>
          <a:p>
            <a:pPr algn="just">
              <a:spcBef>
                <a:spcPts val="200"/>
              </a:spcBef>
              <a:spcAft>
                <a:spcPts val="2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Use </a:t>
            </a:r>
            <a:r>
              <a:rPr lang="en-US" sz="1600" b="1" dirty="0">
                <a:latin typeface="Open Sans" panose="020B0606030504020204" pitchFamily="34" charset="0"/>
                <a:ea typeface="Open Sans" panose="020B0606030504020204" pitchFamily="34" charset="0"/>
                <a:cs typeface="Open Sans" panose="020B0606030504020204" pitchFamily="34" charset="0"/>
              </a:rPr>
              <a:t>Pod Topology Spread Constraints </a:t>
            </a:r>
            <a:r>
              <a:rPr lang="en-US" sz="1600" dirty="0">
                <a:latin typeface="Open Sans" panose="020B0606030504020204" pitchFamily="34" charset="0"/>
                <a:ea typeface="Open Sans" panose="020B0606030504020204" pitchFamily="34" charset="0"/>
                <a:cs typeface="Open Sans" panose="020B0606030504020204" pitchFamily="34" charset="0"/>
              </a:rPr>
              <a:t>to spread pods across availability zones and nodes to guarantee intra-region resiliency.</a:t>
            </a:r>
            <a:endParaRPr lang="it-IT"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1266" name="Picture 2" descr="Graphical user interface, application&#10;&#10;Description automatically generated">
            <a:extLst>
              <a:ext uri="{FF2B5EF4-FFF2-40B4-BE49-F238E27FC236}">
                <a16:creationId xmlns:a16="http://schemas.microsoft.com/office/drawing/2014/main" id="{CAF8FC7B-9CE5-4728-986B-6FD21ABF7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520" y="2318326"/>
            <a:ext cx="5694510" cy="2425853"/>
          </a:xfrm>
          <a:prstGeom prst="rect">
            <a:avLst/>
          </a:prstGeom>
          <a:noFill/>
        </p:spPr>
      </p:pic>
    </p:spTree>
    <p:extLst>
      <p:ext uri="{BB962C8B-B14F-4D97-AF65-F5344CB8AC3E}">
        <p14:creationId xmlns:p14="http://schemas.microsoft.com/office/powerpoint/2010/main" val="3490942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4ED0F2B5-C4E4-41E0-B9E7-3F3937F0E0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00" y="1847557"/>
            <a:ext cx="5971100" cy="3855149"/>
          </a:xfrm>
          <a:prstGeom prst="rect">
            <a:avLst/>
          </a:prstGeom>
        </p:spPr>
      </p:pic>
      <p:pic>
        <p:nvPicPr>
          <p:cNvPr id="8" name="Picture 7" descr="Diagram&#10;&#10;Description automatically generated">
            <a:extLst>
              <a:ext uri="{FF2B5EF4-FFF2-40B4-BE49-F238E27FC236}">
                <a16:creationId xmlns:a16="http://schemas.microsoft.com/office/drawing/2014/main" id="{5BB10FE2-3663-4FEF-AD6A-4960BB91E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3516" y="1872762"/>
            <a:ext cx="6011365" cy="4038678"/>
          </a:xfrm>
          <a:prstGeom prst="rect">
            <a:avLst/>
          </a:prstGeom>
        </p:spPr>
      </p:pic>
      <p:sp>
        <p:nvSpPr>
          <p:cNvPr id="4" name="Title 1">
            <a:extLst>
              <a:ext uri="{FF2B5EF4-FFF2-40B4-BE49-F238E27FC236}">
                <a16:creationId xmlns:a16="http://schemas.microsoft.com/office/drawing/2014/main" id="{359B4A84-C43A-40DA-8AF2-D19490665751}"/>
              </a:ext>
            </a:extLst>
          </p:cNvPr>
          <p:cNvSpPr txBox="1">
            <a:spLocks/>
          </p:cNvSpPr>
          <p:nvPr/>
        </p:nvSpPr>
        <p:spPr>
          <a:xfrm>
            <a:off x="436099" y="515673"/>
            <a:ext cx="1141339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2800" dirty="0">
                <a:solidFill>
                  <a:srgbClr val="171717"/>
                </a:solidFill>
                <a:ea typeface="Open Sans" panose="020B0606030504020204" pitchFamily="34" charset="0"/>
                <a:cs typeface="Open Sans" panose="020B0606030504020204" pitchFamily="34" charset="0"/>
              </a:rPr>
              <a:t>Microservices Reference Architectures</a:t>
            </a:r>
          </a:p>
        </p:txBody>
      </p:sp>
      <p:cxnSp>
        <p:nvCxnSpPr>
          <p:cNvPr id="5" name="Straight Connector 4">
            <a:extLst>
              <a:ext uri="{FF2B5EF4-FFF2-40B4-BE49-F238E27FC236}">
                <a16:creationId xmlns:a16="http://schemas.microsoft.com/office/drawing/2014/main" id="{33A31B64-898E-4BB5-853D-01FD44908480}"/>
              </a:ext>
            </a:extLst>
          </p:cNvPr>
          <p:cNvCxnSpPr>
            <a:cxnSpLocks/>
          </p:cNvCxnSpPr>
          <p:nvPr/>
        </p:nvCxnSpPr>
        <p:spPr>
          <a:xfrm>
            <a:off x="6096000" y="1041400"/>
            <a:ext cx="0" cy="5675164"/>
          </a:xfrm>
          <a:prstGeom prst="line">
            <a:avLst/>
          </a:prstGeom>
          <a:ln w="28575">
            <a:solidFill>
              <a:schemeClr val="tx1"/>
            </a:solidFill>
            <a:headEnd type="none" w="lg" len="med"/>
            <a:tailEnd type="none" w="lg" len="med"/>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E8511899-D2D7-43F0-8523-B9576171595F}"/>
              </a:ext>
            </a:extLst>
          </p:cNvPr>
          <p:cNvSpPr txBox="1"/>
          <p:nvPr/>
        </p:nvSpPr>
        <p:spPr>
          <a:xfrm>
            <a:off x="6218187" y="6246911"/>
            <a:ext cx="5933584" cy="307777"/>
          </a:xfrm>
          <a:prstGeom prst="rect">
            <a:avLst/>
          </a:prstGeom>
          <a:noFill/>
        </p:spPr>
        <p:txBody>
          <a:bodyPr wrap="square">
            <a:spAutoFit/>
          </a:bodyPr>
          <a:lstStyle/>
          <a:p>
            <a:pPr algn="ctr">
              <a:spcBef>
                <a:spcPts val="200"/>
              </a:spcBef>
              <a:spcAft>
                <a:spcPts val="200"/>
              </a:spcAft>
            </a:pPr>
            <a:r>
              <a:rPr lang="en-US" sz="1400" dirty="0">
                <a:latin typeface="Open Sans" panose="020B0606030504020204" pitchFamily="34" charset="0"/>
                <a:ea typeface="Open Sans" panose="020B0606030504020204" pitchFamily="34" charset="0"/>
                <a:cs typeface="Open Sans" panose="020B0606030504020204" pitchFamily="34" charset="0"/>
                <a:hlinkClick r:id="rId4"/>
              </a:rPr>
              <a:t>Advanced Azure Kubernetes Service (AKS) microservices architecture</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42EE6FA7-93DD-4C0C-83DA-A31207679DFB}"/>
              </a:ext>
            </a:extLst>
          </p:cNvPr>
          <p:cNvSpPr txBox="1"/>
          <p:nvPr/>
        </p:nvSpPr>
        <p:spPr>
          <a:xfrm>
            <a:off x="436098" y="6246910"/>
            <a:ext cx="5295834" cy="307777"/>
          </a:xfrm>
          <a:prstGeom prst="rect">
            <a:avLst/>
          </a:prstGeom>
          <a:noFill/>
        </p:spPr>
        <p:txBody>
          <a:bodyPr wrap="square">
            <a:spAutoFit/>
          </a:bodyPr>
          <a:lstStyle/>
          <a:p>
            <a:pPr algn="ctr">
              <a:spcBef>
                <a:spcPts val="200"/>
              </a:spcBef>
              <a:spcAft>
                <a:spcPts val="200"/>
              </a:spcAft>
            </a:pPr>
            <a:r>
              <a:rPr lang="en-US" sz="1400" dirty="0">
                <a:latin typeface="Open Sans" panose="020B0606030504020204" pitchFamily="34" charset="0"/>
                <a:ea typeface="Open Sans" panose="020B0606030504020204" pitchFamily="34" charset="0"/>
                <a:cs typeface="Open Sans" panose="020B0606030504020204" pitchFamily="34" charset="0"/>
                <a:hlinkClick r:id="rId5"/>
              </a:rPr>
              <a:t>Microservices architecture on Azure Kubernetes Service (AKS)</a:t>
            </a:r>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2801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575A2-DED5-4B36-9128-6A2563499635}"/>
              </a:ext>
            </a:extLst>
          </p:cNvPr>
          <p:cNvSpPr>
            <a:spLocks noGrp="1"/>
          </p:cNvSpPr>
          <p:nvPr>
            <p:ph type="title"/>
          </p:nvPr>
        </p:nvSpPr>
        <p:spPr/>
        <p:txBody>
          <a:bodyPr/>
          <a:lstStyle/>
          <a:p>
            <a:r>
              <a:rPr lang="en-US"/>
              <a:t>References</a:t>
            </a:r>
            <a:endParaRPr lang="it-IT"/>
          </a:p>
        </p:txBody>
      </p:sp>
      <p:sp>
        <p:nvSpPr>
          <p:cNvPr id="3" name="Content Placeholder 2">
            <a:extLst>
              <a:ext uri="{FF2B5EF4-FFF2-40B4-BE49-F238E27FC236}">
                <a16:creationId xmlns:a16="http://schemas.microsoft.com/office/drawing/2014/main" id="{7F61E206-56A2-4C30-B7D2-0839569541C6}"/>
              </a:ext>
            </a:extLst>
          </p:cNvPr>
          <p:cNvSpPr>
            <a:spLocks noGrp="1"/>
          </p:cNvSpPr>
          <p:nvPr>
            <p:ph idx="1"/>
          </p:nvPr>
        </p:nvSpPr>
        <p:spPr>
          <a:xfrm>
            <a:off x="586740" y="1385233"/>
            <a:ext cx="11018520" cy="4175502"/>
          </a:xfrm>
        </p:spPr>
        <p:txBody>
          <a:bodyPr/>
          <a:lstStyle/>
          <a:p>
            <a:pPr>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hlinkClick r:id="rId2"/>
              </a:rPr>
              <a:t>Microservices architecture style</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hlinkClick r:id="rId3"/>
              </a:rPr>
              <a:t>Architectural considerations for a multitenant solution</a:t>
            </a:r>
            <a:r>
              <a:rPr lang="en-US" sz="2000" dirty="0">
                <a:latin typeface="Open Sans" panose="020B0606030504020204" pitchFamily="34" charset="0"/>
                <a:ea typeface="Open Sans" panose="020B0606030504020204" pitchFamily="34" charset="0"/>
                <a:cs typeface="Open Sans" panose="020B0606030504020204" pitchFamily="34" charset="0"/>
              </a:rPr>
              <a:t>  </a:t>
            </a:r>
          </a:p>
          <a:p>
            <a:pPr>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hlinkClick r:id="rId2"/>
              </a:rPr>
              <a:t>.NET Microservices: Architecture for Containerized .NET Applications</a:t>
            </a:r>
          </a:p>
          <a:p>
            <a:pPr>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hlinkClick r:id="rId4"/>
              </a:rPr>
              <a:t>Modernize existing .NET applications with Azure cloud and Windows Containers</a:t>
            </a:r>
            <a:r>
              <a:rPr lang="en-US" sz="2000" dirty="0">
                <a:latin typeface="Open Sans" panose="020B0606030504020204" pitchFamily="34" charset="0"/>
                <a:ea typeface="Open Sans" panose="020B0606030504020204" pitchFamily="34" charset="0"/>
                <a:cs typeface="Open Sans" panose="020B0606030504020204" pitchFamily="34" charset="0"/>
              </a:rPr>
              <a:t> </a:t>
            </a:r>
          </a:p>
          <a:p>
            <a:pPr>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hlinkClick r:id="rId5"/>
              </a:rPr>
              <a:t>Architecting Cloud Native .NET Applications for Azure</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hlinkClick r:id="rId6"/>
              </a:rPr>
              <a:t>.NET Microservices Sample Reference Application</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hlinkClick r:id="rId7"/>
              </a:rPr>
              <a:t>Advanced Azure Kubernetes Service (AKS) microservices architecture</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hlinkClick r:id="rId8"/>
              </a:rPr>
              <a:t>Microservices architecture on Azure Kubernetes Service (AKS)</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hlinkClick r:id="rId9"/>
              </a:rPr>
              <a:t>Use Application Gateway Ingress Controller (AGIC) with a multitenant Azure Kubernetes Service (AKS)</a:t>
            </a:r>
            <a:r>
              <a:rPr lang="en-US" sz="2000" dirty="0">
                <a:latin typeface="Open Sans" panose="020B0606030504020204" pitchFamily="34" charset="0"/>
                <a:ea typeface="Open Sans" panose="020B0606030504020204" pitchFamily="34" charset="0"/>
                <a:cs typeface="Open Sans" panose="020B0606030504020204" pitchFamily="34" charset="0"/>
              </a:rPr>
              <a:t> </a:t>
            </a:r>
          </a:p>
          <a:p>
            <a:pPr>
              <a:spcBef>
                <a:spcPts val="200"/>
              </a:spcBef>
              <a:spcAft>
                <a:spcPts val="200"/>
              </a:spcAft>
              <a:buFont typeface="Arial" panose="020B0604020202020204" pitchFamily="34" charset="0"/>
              <a:buChar char="•"/>
            </a:pPr>
            <a:r>
              <a:rPr lang="en-US" sz="2000" dirty="0">
                <a:effectLst/>
                <a:latin typeface="Open Sans" panose="020B0606030504020204" pitchFamily="34" charset="0"/>
                <a:ea typeface="Open Sans" panose="020B0606030504020204" pitchFamily="34" charset="0"/>
                <a:cs typeface="Open Sans" panose="020B0606030504020204" pitchFamily="34" charset="0"/>
                <a:hlinkClick r:id="rId10"/>
              </a:rPr>
              <a:t>Using domain analysis to model microservices</a:t>
            </a:r>
            <a:endParaRPr lang="it-IT" sz="2000" dirty="0">
              <a:effectLst/>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buFont typeface="Arial" panose="020B0604020202020204" pitchFamily="34" charset="0"/>
              <a:buChar char="•"/>
            </a:pPr>
            <a:r>
              <a:rPr lang="en-US" sz="2000" dirty="0">
                <a:latin typeface="Open Sans" panose="020B0606030504020204" pitchFamily="34" charset="0"/>
                <a:ea typeface="Open Sans" panose="020B0606030504020204" pitchFamily="34" charset="0"/>
                <a:cs typeface="Open Sans" panose="020B0606030504020204" pitchFamily="34" charset="0"/>
                <a:hlinkClick r:id="rId11"/>
              </a:rPr>
              <a:t>GitOps for Azure Kubernetes Service</a:t>
            </a:r>
            <a:r>
              <a:rPr lang="en-US" sz="2000" dirty="0">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1076854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Shape, circle&#10;&#10;Description automatically generated">
            <a:extLst>
              <a:ext uri="{FF2B5EF4-FFF2-40B4-BE49-F238E27FC236}">
                <a16:creationId xmlns:a16="http://schemas.microsoft.com/office/drawing/2014/main" id="{A853B5D3-8C72-4E66-9948-11E19655F707}"/>
              </a:ext>
            </a:extLst>
          </p:cNvPr>
          <p:cNvPicPr>
            <a:picLocks noChangeAspect="1"/>
          </p:cNvPicPr>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389D96F5-C9D5-4B01-9557-CFD37ED0590F}"/>
              </a:ext>
            </a:extLst>
          </p:cNvPr>
          <p:cNvSpPr txBox="1"/>
          <p:nvPr/>
        </p:nvSpPr>
        <p:spPr>
          <a:xfrm>
            <a:off x="284056" y="304362"/>
            <a:ext cx="10278066" cy="5355312"/>
          </a:xfrm>
          <a:prstGeom prst="rect">
            <a:avLst/>
          </a:prstGeom>
          <a:noFill/>
        </p:spPr>
        <p:txBody>
          <a:bodyPr wrap="square" rtlCol="0">
            <a:spAutoFit/>
          </a:bodyPr>
          <a:lstStyle/>
          <a:p>
            <a:r>
              <a:rPr lang="nb-NO" sz="3600"/>
              <a:t>Contact us! </a:t>
            </a:r>
            <a:r>
              <a:rPr lang="nb-NO" sz="3600">
                <a:hlinkClick r:id="rId4"/>
              </a:rPr>
              <a:t>saas-academy@microsoft.com</a:t>
            </a:r>
            <a:endParaRPr lang="nb-NO" sz="3600"/>
          </a:p>
          <a:p>
            <a:endParaRPr lang="nb-NO" sz="3600"/>
          </a:p>
          <a:p>
            <a:r>
              <a:rPr lang="nb-NO" sz="3600"/>
              <a:t>Visit for on demand content and upcoming webinars </a:t>
            </a:r>
            <a:br>
              <a:rPr lang="nb-NO" sz="3600"/>
            </a:br>
            <a:r>
              <a:rPr lang="nb-NO" sz="3600" u="sng">
                <a:solidFill>
                  <a:srgbClr val="0070C0"/>
                </a:solidFill>
              </a:rPr>
              <a:t>aka.ms/saas-academy</a:t>
            </a:r>
          </a:p>
          <a:p>
            <a:endParaRPr lang="nb-NO" sz="3600"/>
          </a:p>
          <a:p>
            <a:endParaRPr lang="nb-NO" sz="3600"/>
          </a:p>
          <a:p>
            <a:r>
              <a:rPr lang="nb-NO" sz="3600"/>
              <a:t>Your feedback matters! Share it with us </a:t>
            </a:r>
            <a:r>
              <a:rPr lang="nb-NO" sz="3600">
                <a:hlinkClick r:id="rId5"/>
              </a:rPr>
              <a:t>https://forms.office.com/r/TP2uc132x4</a:t>
            </a:r>
            <a:endParaRPr lang="nb-NO" sz="3600"/>
          </a:p>
          <a:p>
            <a:endParaRPr lang="nb-NO"/>
          </a:p>
          <a:p>
            <a:endParaRPr lang="nb-NO"/>
          </a:p>
          <a:p>
            <a:endParaRPr lang="en-US"/>
          </a:p>
        </p:txBody>
      </p:sp>
      <p:pic>
        <p:nvPicPr>
          <p:cNvPr id="6" name="Picture 5" descr="Qr code&#10;&#10;Description automatically generated">
            <a:extLst>
              <a:ext uri="{FF2B5EF4-FFF2-40B4-BE49-F238E27FC236}">
                <a16:creationId xmlns:a16="http://schemas.microsoft.com/office/drawing/2014/main" id="{6B9B4661-270B-4698-B4E0-3DFF969313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05867" y="2540324"/>
            <a:ext cx="1777351" cy="1777351"/>
          </a:xfrm>
          <a:prstGeom prst="rect">
            <a:avLst/>
          </a:prstGeom>
        </p:spPr>
      </p:pic>
    </p:spTree>
    <p:extLst>
      <p:ext uri="{BB962C8B-B14F-4D97-AF65-F5344CB8AC3E}">
        <p14:creationId xmlns:p14="http://schemas.microsoft.com/office/powerpoint/2010/main" val="664732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C1AA-40A2-4727-9DCD-C59EE5DA8396}"/>
              </a:ext>
            </a:extLst>
          </p:cNvPr>
          <p:cNvSpPr>
            <a:spLocks noGrp="1"/>
          </p:cNvSpPr>
          <p:nvPr>
            <p:ph type="title"/>
          </p:nvPr>
        </p:nvSpPr>
        <p:spPr>
          <a:xfrm>
            <a:off x="588263" y="457200"/>
            <a:ext cx="11018520" cy="492443"/>
          </a:xfrm>
        </p:spPr>
        <p:txBody>
          <a:bodyPr/>
          <a:lstStyle/>
          <a:p>
            <a:r>
              <a:rPr lang="en-US" sz="3200"/>
              <a:t>Lift-and-Shift vs Cloud Optimized Apps vs Cloud Native Apps</a:t>
            </a:r>
            <a:endParaRPr lang="it-IT" sz="3200"/>
          </a:p>
        </p:txBody>
      </p:sp>
      <p:graphicFrame>
        <p:nvGraphicFramePr>
          <p:cNvPr id="5" name="Content Placeholder 4">
            <a:extLst>
              <a:ext uri="{FF2B5EF4-FFF2-40B4-BE49-F238E27FC236}">
                <a16:creationId xmlns:a16="http://schemas.microsoft.com/office/drawing/2014/main" id="{74B2017C-E107-4EA7-A361-56DB01110547}"/>
              </a:ext>
            </a:extLst>
          </p:cNvPr>
          <p:cNvGraphicFramePr>
            <a:graphicFrameLocks noGrp="1"/>
          </p:cNvGraphicFramePr>
          <p:nvPr>
            <p:ph idx="1"/>
          </p:nvPr>
        </p:nvGraphicFramePr>
        <p:xfrm>
          <a:off x="584200" y="1298449"/>
          <a:ext cx="11199369" cy="5342997"/>
        </p:xfrm>
        <a:graphic>
          <a:graphicData uri="http://schemas.openxmlformats.org/drawingml/2006/table">
            <a:tbl>
              <a:tblPr firstRow="1" firstCol="1" bandRow="1">
                <a:tableStyleId>{5C22544A-7EE6-4342-B048-85BDC9FD1C3A}</a:tableStyleId>
              </a:tblPr>
              <a:tblGrid>
                <a:gridCol w="3733123">
                  <a:extLst>
                    <a:ext uri="{9D8B030D-6E8A-4147-A177-3AD203B41FA5}">
                      <a16:colId xmlns:a16="http://schemas.microsoft.com/office/drawing/2014/main" val="3395026584"/>
                    </a:ext>
                  </a:extLst>
                </a:gridCol>
                <a:gridCol w="3733123">
                  <a:extLst>
                    <a:ext uri="{9D8B030D-6E8A-4147-A177-3AD203B41FA5}">
                      <a16:colId xmlns:a16="http://schemas.microsoft.com/office/drawing/2014/main" val="2744116248"/>
                    </a:ext>
                  </a:extLst>
                </a:gridCol>
                <a:gridCol w="3733123">
                  <a:extLst>
                    <a:ext uri="{9D8B030D-6E8A-4147-A177-3AD203B41FA5}">
                      <a16:colId xmlns:a16="http://schemas.microsoft.com/office/drawing/2014/main" val="3550333784"/>
                    </a:ext>
                  </a:extLst>
                </a:gridCol>
              </a:tblGrid>
              <a:tr h="298484">
                <a:tc>
                  <a:txBody>
                    <a:bodyPr/>
                    <a:lstStyle/>
                    <a:p>
                      <a:pPr marL="0" marR="0" algn="ctr" fontAlgn="t">
                        <a:spcBef>
                          <a:spcPts val="0"/>
                        </a:spcBef>
                        <a:spcAft>
                          <a:spcPts val="0"/>
                        </a:spcAft>
                      </a:pPr>
                      <a:r>
                        <a:rPr lang="en-US" sz="1400" b="0" u="none" strike="noStrike">
                          <a:effectLst/>
                          <a:latin typeface="Open Sans" panose="020B0606030504020204" pitchFamily="34" charset="0"/>
                          <a:ea typeface="Open Sans" panose="020B0606030504020204" pitchFamily="34" charset="0"/>
                          <a:cs typeface="Open Sans" panose="020B0606030504020204" pitchFamily="34" charset="0"/>
                        </a:rPr>
                        <a:t>Cloud Infrastructure-Ready applications </a:t>
                      </a:r>
                      <a:endParaRPr lang="en-US" sz="1400" b="0" i="0" u="none" strike="noStrike">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60000"/>
                        <a:lumOff val="40000"/>
                      </a:schemeClr>
                    </a:solidFill>
                  </a:tcPr>
                </a:tc>
                <a:tc>
                  <a:txBody>
                    <a:bodyPr/>
                    <a:lstStyle/>
                    <a:p>
                      <a:pPr marL="0" marR="0" algn="ctr" fontAlgn="t">
                        <a:spcBef>
                          <a:spcPts val="0"/>
                        </a:spcBef>
                        <a:spcAft>
                          <a:spcPts val="0"/>
                        </a:spcAft>
                      </a:pPr>
                      <a:r>
                        <a:rPr lang="en-US" sz="1400" b="0" u="none" strike="noStrike">
                          <a:effectLst/>
                          <a:latin typeface="Open Sans" panose="020B0606030504020204" pitchFamily="34" charset="0"/>
                          <a:ea typeface="Open Sans" panose="020B0606030504020204" pitchFamily="34" charset="0"/>
                          <a:cs typeface="Open Sans" panose="020B0606030504020204" pitchFamily="34" charset="0"/>
                        </a:rPr>
                        <a:t>Cloud Optimized applications </a:t>
                      </a:r>
                      <a:endParaRPr lang="en-US" sz="1400" b="0" i="0" u="none" strike="noStrike">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60000"/>
                        <a:lumOff val="40000"/>
                      </a:schemeClr>
                    </a:solidFill>
                  </a:tcPr>
                </a:tc>
                <a:tc>
                  <a:txBody>
                    <a:bodyPr/>
                    <a:lstStyle/>
                    <a:p>
                      <a:pPr marL="0" marR="0" algn="ctr" fontAlgn="t">
                        <a:spcBef>
                          <a:spcPts val="0"/>
                        </a:spcBef>
                        <a:spcAft>
                          <a:spcPts val="0"/>
                        </a:spcAft>
                      </a:pPr>
                      <a:r>
                        <a:rPr lang="en-US" sz="1400" b="0" u="none" strike="noStrike">
                          <a:effectLst/>
                          <a:latin typeface="Open Sans" panose="020B0606030504020204" pitchFamily="34" charset="0"/>
                          <a:ea typeface="Open Sans" panose="020B0606030504020204" pitchFamily="34" charset="0"/>
                          <a:cs typeface="Open Sans" panose="020B0606030504020204" pitchFamily="34" charset="0"/>
                        </a:rPr>
                        <a:t>Cloud-Native applications </a:t>
                      </a:r>
                      <a:endParaRPr lang="en-US" sz="1400" b="0" i="0" u="none" strike="noStrike">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425443591"/>
                  </a:ext>
                </a:extLst>
              </a:tr>
              <a:tr h="298484">
                <a:tc>
                  <a:txBody>
                    <a:bodyPr/>
                    <a:lstStyle/>
                    <a:p>
                      <a:pPr marL="0" marR="0" algn="ctr" fontAlgn="t">
                        <a:spcBef>
                          <a:spcPts val="0"/>
                        </a:spcBef>
                        <a:spcAft>
                          <a:spcPts val="0"/>
                        </a:spcAft>
                      </a:pPr>
                      <a:r>
                        <a:rPr lang="en-US" sz="1400" b="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Migrate / Lift and shift </a:t>
                      </a:r>
                      <a:endParaRPr lang="en-US" sz="1400" b="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60000"/>
                        <a:lumOff val="40000"/>
                      </a:schemeClr>
                    </a:solidFill>
                  </a:tcPr>
                </a:tc>
                <a:tc gridSpan="2">
                  <a:txBody>
                    <a:bodyPr/>
                    <a:lstStyle/>
                    <a:p>
                      <a:pPr marL="0" marR="0" algn="ctr" fontAlgn="t">
                        <a:spcBef>
                          <a:spcPts val="0"/>
                        </a:spcBef>
                        <a:spcAft>
                          <a:spcPts val="0"/>
                        </a:spcAft>
                      </a:pPr>
                      <a:r>
                        <a:rPr lang="en-US" sz="1400" b="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Modernize</a:t>
                      </a:r>
                      <a:endParaRPr lang="en-US" sz="1400" b="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60000"/>
                        <a:lumOff val="40000"/>
                      </a:schemeClr>
                    </a:solidFill>
                  </a:tcPr>
                </a:tc>
                <a:tc hMerge="1">
                  <a:txBody>
                    <a:bodyPr/>
                    <a:lstStyle/>
                    <a:p>
                      <a:endParaRPr lang="it-IT"/>
                    </a:p>
                  </a:txBody>
                  <a:tcPr/>
                </a:tc>
                <a:extLst>
                  <a:ext uri="{0D108BD9-81ED-4DB2-BD59-A6C34878D82A}">
                    <a16:rowId xmlns:a16="http://schemas.microsoft.com/office/drawing/2014/main" val="3152927207"/>
                  </a:ext>
                </a:extLst>
              </a:tr>
              <a:tr h="298484">
                <a:tc gridSpan="3">
                  <a:txBody>
                    <a:bodyPr/>
                    <a:lstStyle/>
                    <a:p>
                      <a:pPr marL="0" marR="0" algn="ctr" fontAlgn="t">
                        <a:spcBef>
                          <a:spcPts val="0"/>
                        </a:spcBef>
                        <a:spcAft>
                          <a:spcPts val="0"/>
                        </a:spcAft>
                      </a:pPr>
                      <a:r>
                        <a:rPr lang="en-US" sz="1400" b="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Application’s Compute Target </a:t>
                      </a:r>
                      <a:endParaRPr lang="en-US" sz="1400" b="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60000"/>
                        <a:lumOff val="40000"/>
                      </a:schemeClr>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483348446"/>
                  </a:ext>
                </a:extLst>
              </a:tr>
              <a:tr h="545248">
                <a:tc>
                  <a:txBody>
                    <a:bodyPr/>
                    <a:lstStyle/>
                    <a:p>
                      <a:pPr marL="0" marR="0" indent="0" algn="l" fontAlgn="t">
                        <a:spcBef>
                          <a:spcPts val="0"/>
                        </a:spcBef>
                        <a:spcAft>
                          <a:spcPts val="0"/>
                        </a:spcAft>
                        <a:buFont typeface="Arial" panose="020B0604020202020204" pitchFamily="34" charset="0"/>
                        <a:buNone/>
                      </a:pPr>
                      <a:r>
                        <a:rPr lang="en-US" sz="1000" b="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Applications deployed to VMs in Azure </a:t>
                      </a:r>
                      <a:endParaRPr lang="en-US" sz="1000" b="0"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tc>
                  <a:txBody>
                    <a:bodyPr/>
                    <a:lstStyle/>
                    <a:p>
                      <a:pPr marL="0" marR="0" indent="0" algn="l" fontAlgn="t">
                        <a:spcBef>
                          <a:spcPts val="0"/>
                        </a:spcBef>
                        <a:spcAft>
                          <a:spcPts val="0"/>
                        </a:spcAft>
                        <a:buFont typeface="Arial" panose="020B0604020202020204" pitchFamily="34" charset="0"/>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Monolithic or N-Tier apps deployed to Azure App Service, Azure Container Instance (ACI), VMs with containers, AKS (Azure Kubernetes Service) </a:t>
                      </a:r>
                      <a:endParaRPr lang="en-US" sz="1000" b="0" i="0" u="none" strike="noStrike">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Containerized microservices on Azure Kubernetes Service (AKS), and/or serverless microservices based on Azure Functions. </a:t>
                      </a:r>
                      <a:endParaRPr lang="en-US" sz="1000" b="0" i="0" u="none" strike="noStrike">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89119136"/>
                  </a:ext>
                </a:extLst>
              </a:tr>
              <a:tr h="298484">
                <a:tc gridSpan="3">
                  <a:txBody>
                    <a:bodyPr/>
                    <a:lstStyle/>
                    <a:p>
                      <a:pPr marL="0" marR="0" indent="0" algn="ctr" fontAlgn="t">
                        <a:spcBef>
                          <a:spcPts val="0"/>
                        </a:spcBef>
                        <a:spcAft>
                          <a:spcPts val="0"/>
                        </a:spcAft>
                        <a:buFont typeface="Arial" panose="020B0604020202020204" pitchFamily="34" charset="0"/>
                        <a:buNone/>
                      </a:pPr>
                      <a:r>
                        <a:rPr lang="en-US" sz="1400" b="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Data Target</a:t>
                      </a:r>
                      <a:endParaRPr lang="en-US" sz="1400" b="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60000"/>
                        <a:lumOff val="40000"/>
                      </a:schemeClr>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3979022050"/>
                  </a:ext>
                </a:extLst>
              </a:tr>
              <a:tr h="545248">
                <a:tc>
                  <a:txBody>
                    <a:bodyPr/>
                    <a:lstStyle/>
                    <a:p>
                      <a:pPr marL="0" marR="0" indent="0" algn="l" fontAlgn="t">
                        <a:spcBef>
                          <a:spcPts val="0"/>
                        </a:spcBef>
                        <a:spcAft>
                          <a:spcPts val="0"/>
                        </a:spcAft>
                        <a:buFont typeface="Arial" panose="020B0604020202020204" pitchFamily="34" charset="0"/>
                        <a:buNone/>
                      </a:pPr>
                      <a:r>
                        <a:rPr lang="en-US" sz="1000" b="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SQL or any relational database on a VM </a:t>
                      </a:r>
                      <a:endParaRPr lang="en-US" sz="1000" b="0"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tc>
                  <a:txBody>
                    <a:bodyPr/>
                    <a:lstStyle/>
                    <a:p>
                      <a:pPr marL="0" marR="0" indent="0" algn="l" fontAlgn="t">
                        <a:spcBef>
                          <a:spcPts val="0"/>
                        </a:spcBef>
                        <a:spcAft>
                          <a:spcPts val="0"/>
                        </a:spcAft>
                        <a:buFont typeface="Arial" panose="020B0604020202020204" pitchFamily="34" charset="0"/>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Azure SQL Database Managed Instance or another managed database in the cloud. </a:t>
                      </a:r>
                      <a:endParaRPr lang="en-US" sz="1000" b="0" i="0" u="none" strike="noStrike">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Fined-grain databases per microservice, based on Azure SQL Database, Azure Cosmos DB, or another managed database in the cloud. </a:t>
                      </a:r>
                      <a:endParaRPr lang="en-US" sz="1000" b="0" i="0" u="none" strike="noStrike">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16358321"/>
                  </a:ext>
                </a:extLst>
              </a:tr>
              <a:tr h="298484">
                <a:tc gridSpan="3">
                  <a:txBody>
                    <a:bodyPr/>
                    <a:lstStyle/>
                    <a:p>
                      <a:pPr marL="0" marR="0" indent="0" algn="ctr" fontAlgn="t">
                        <a:spcBef>
                          <a:spcPts val="0"/>
                        </a:spcBef>
                        <a:spcAft>
                          <a:spcPts val="0"/>
                        </a:spcAft>
                        <a:buFont typeface="Arial" panose="020B0604020202020204" pitchFamily="34" charset="0"/>
                        <a:buNone/>
                      </a:pPr>
                      <a:r>
                        <a:rPr lang="en-US" sz="1400" b="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Advantages</a:t>
                      </a:r>
                      <a:endParaRPr lang="en-US" sz="1400" b="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60000"/>
                        <a:lumOff val="40000"/>
                      </a:schemeClr>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2282854049"/>
                  </a:ext>
                </a:extLst>
              </a:tr>
              <a:tr h="1283483">
                <a:tc>
                  <a:txBody>
                    <a:bodyPr/>
                    <a:lstStyle/>
                    <a:p>
                      <a:pPr marL="0" marR="0" indent="0" algn="l" fontAlgn="t">
                        <a:spcBef>
                          <a:spcPts val="0"/>
                        </a:spcBef>
                        <a:spcAft>
                          <a:spcPts val="0"/>
                        </a:spcAft>
                        <a:buClrTx/>
                        <a:buSzPts val="1100"/>
                        <a:buFont typeface="Symbol" panose="05050102010706020507" pitchFamily="18" charset="2"/>
                        <a:buNone/>
                      </a:pPr>
                      <a:r>
                        <a:rPr lang="en-US" sz="1000" b="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No re-architecting, no new code </a:t>
                      </a:r>
                    </a:p>
                    <a:p>
                      <a:pPr marL="0" marR="0" indent="0" algn="l" fontAlgn="t">
                        <a:spcBef>
                          <a:spcPts val="0"/>
                        </a:spcBef>
                        <a:spcAft>
                          <a:spcPts val="0"/>
                        </a:spcAft>
                        <a:buFont typeface="Arial" panose="020B0604020202020204" pitchFamily="34" charset="0"/>
                        <a:buNone/>
                      </a:pPr>
                      <a:r>
                        <a:rPr lang="en-US" sz="1000" b="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Least effort for quick migration </a:t>
                      </a:r>
                    </a:p>
                    <a:p>
                      <a:pPr marL="0" marR="0" indent="0" algn="l" fontAlgn="t">
                        <a:spcBef>
                          <a:spcPts val="0"/>
                        </a:spcBef>
                        <a:spcAft>
                          <a:spcPts val="0"/>
                        </a:spcAft>
                        <a:buFont typeface="Arial" panose="020B0604020202020204" pitchFamily="34" charset="0"/>
                        <a:buNone/>
                      </a:pPr>
                      <a:r>
                        <a:rPr lang="en-US" sz="1000" b="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Least-common denominator supported in Azure </a:t>
                      </a:r>
                    </a:p>
                    <a:p>
                      <a:pPr marL="0" marR="0" indent="0" algn="l" fontAlgn="t">
                        <a:spcBef>
                          <a:spcPts val="0"/>
                        </a:spcBef>
                        <a:spcAft>
                          <a:spcPts val="0"/>
                        </a:spcAft>
                        <a:buFont typeface="Arial" panose="020B0604020202020204" pitchFamily="34" charset="0"/>
                        <a:buNone/>
                      </a:pPr>
                      <a:r>
                        <a:rPr lang="en-US" sz="1000" b="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Basic availability guarantees </a:t>
                      </a:r>
                    </a:p>
                    <a:p>
                      <a:pPr marL="0" marR="0" indent="0" algn="l" fontAlgn="t">
                        <a:spcBef>
                          <a:spcPts val="0"/>
                        </a:spcBef>
                        <a:spcAft>
                          <a:spcPts val="0"/>
                        </a:spcAft>
                        <a:buFont typeface="Arial" panose="020B0604020202020204" pitchFamily="34" charset="0"/>
                        <a:buNone/>
                      </a:pPr>
                      <a:r>
                        <a:rPr lang="en-US" sz="1000" b="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After moving to the cloud, it’s easier to modernize even more </a:t>
                      </a:r>
                      <a:endParaRPr lang="en-US" sz="1000" b="0"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tc>
                  <a:txBody>
                    <a:bodyPr/>
                    <a:lstStyle/>
                    <a:p>
                      <a:pPr marL="0" marR="0" indent="0" algn="l" fontAlgn="t">
                        <a:spcBef>
                          <a:spcPts val="0"/>
                        </a:spcBef>
                        <a:spcAft>
                          <a:spcPts val="0"/>
                        </a:spcAft>
                        <a:buClrTx/>
                        <a:buSzPts val="1100"/>
                        <a:buFont typeface="Symbol" panose="05050102010706020507" pitchFamily="18" charset="2"/>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No re-architecting </a:t>
                      </a:r>
                    </a:p>
                    <a:p>
                      <a:pPr marL="0" marR="0" indent="0" algn="l" fontAlgn="t">
                        <a:spcBef>
                          <a:spcPts val="0"/>
                        </a:spcBef>
                        <a:spcAft>
                          <a:spcPts val="0"/>
                        </a:spcAft>
                        <a:buFont typeface="Arial" panose="020B0604020202020204" pitchFamily="34" charset="0"/>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Minimal code/config changes </a:t>
                      </a:r>
                    </a:p>
                    <a:p>
                      <a:pPr marL="0" marR="0" indent="0" algn="l" fontAlgn="t">
                        <a:spcBef>
                          <a:spcPts val="0"/>
                        </a:spcBef>
                        <a:spcAft>
                          <a:spcPts val="0"/>
                        </a:spcAft>
                        <a:buFont typeface="Arial" panose="020B0604020202020204" pitchFamily="34" charset="0"/>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Improved deployment and DevOps agility to release because of containers </a:t>
                      </a:r>
                    </a:p>
                    <a:p>
                      <a:pPr marL="0" marR="0" indent="0" algn="l" fontAlgn="t">
                        <a:spcBef>
                          <a:spcPts val="0"/>
                        </a:spcBef>
                        <a:spcAft>
                          <a:spcPts val="0"/>
                        </a:spcAft>
                        <a:buFont typeface="Arial" panose="020B0604020202020204" pitchFamily="34" charset="0"/>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Increased density and lower deployment costs </a:t>
                      </a:r>
                    </a:p>
                    <a:p>
                      <a:pPr marL="0" marR="0" indent="0" algn="l" fontAlgn="t">
                        <a:spcBef>
                          <a:spcPts val="0"/>
                        </a:spcBef>
                        <a:spcAft>
                          <a:spcPts val="0"/>
                        </a:spcAft>
                        <a:buFont typeface="Arial" panose="020B0604020202020204" pitchFamily="34" charset="0"/>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Portability of apps and dependencies </a:t>
                      </a:r>
                    </a:p>
                    <a:p>
                      <a:pPr marL="0" marR="0" indent="0" algn="l" fontAlgn="t">
                        <a:spcBef>
                          <a:spcPts val="0"/>
                        </a:spcBef>
                        <a:spcAft>
                          <a:spcPts val="0"/>
                        </a:spcAft>
                        <a:buFont typeface="Arial" panose="020B0604020202020204" pitchFamily="34" charset="0"/>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Flexibility of host targets: PaaS approaches or IaaS </a:t>
                      </a:r>
                      <a:endParaRPr lang="en-US" sz="1000" b="0" i="0" u="none" strike="noStrike">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tc>
                  <a:txBody>
                    <a:bodyPr/>
                    <a:lstStyle/>
                    <a:p>
                      <a:pPr marL="0" marR="0" indent="0" algn="l" fontAlgn="t">
                        <a:spcBef>
                          <a:spcPts val="0"/>
                        </a:spcBef>
                        <a:spcAft>
                          <a:spcPts val="0"/>
                        </a:spcAft>
                        <a:buClrTx/>
                        <a:buSzPts val="1100"/>
                        <a:buFont typeface="Symbol" panose="05050102010706020507" pitchFamily="18" charset="2"/>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Architect for the cloud, you get the best benefits from the cloud, but new code is needed </a:t>
                      </a:r>
                    </a:p>
                    <a:p>
                      <a:pPr marL="347472" marR="0" indent="-347472" algn="l" fontAlgn="t">
                        <a:spcBef>
                          <a:spcPts val="0"/>
                        </a:spcBef>
                        <a:spcAft>
                          <a:spcPts val="0"/>
                        </a:spcAft>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Microservices cloud-native approaches </a:t>
                      </a:r>
                    </a:p>
                    <a:p>
                      <a:pPr marL="347472" marR="0" indent="-347472" algn="l" fontAlgn="t">
                        <a:spcBef>
                          <a:spcPts val="0"/>
                        </a:spcBef>
                        <a:spcAft>
                          <a:spcPts val="0"/>
                        </a:spcAft>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Modern mission-critical applications</a:t>
                      </a:r>
                    </a:p>
                    <a:p>
                      <a:pPr marL="347472" marR="0" indent="-347472" algn="l" fontAlgn="t">
                        <a:spcBef>
                          <a:spcPts val="0"/>
                        </a:spcBef>
                        <a:spcAft>
                          <a:spcPts val="0"/>
                        </a:spcAft>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Fully managed services </a:t>
                      </a:r>
                    </a:p>
                    <a:p>
                      <a:pPr marL="347472" marR="0" indent="-347472" algn="l" fontAlgn="t">
                        <a:spcBef>
                          <a:spcPts val="0"/>
                        </a:spcBef>
                        <a:spcAft>
                          <a:spcPts val="0"/>
                        </a:spcAft>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Optimized for scale </a:t>
                      </a:r>
                    </a:p>
                    <a:p>
                      <a:pPr marL="347472" marR="0" indent="-347472" algn="l" fontAlgn="t">
                        <a:spcBef>
                          <a:spcPts val="0"/>
                        </a:spcBef>
                        <a:spcAft>
                          <a:spcPts val="0"/>
                        </a:spcAft>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Optimized for autonomous agility by subsystem </a:t>
                      </a:r>
                    </a:p>
                    <a:p>
                      <a:pPr marL="347472" marR="0" indent="-347472" algn="l" fontAlgn="t">
                        <a:spcBef>
                          <a:spcPts val="0"/>
                        </a:spcBef>
                        <a:spcAft>
                          <a:spcPts val="0"/>
                        </a:spcAft>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Built on deployment and DevOps</a:t>
                      </a:r>
                      <a:endParaRPr lang="en-US" sz="1000" b="0" i="0" u="none" strike="noStrike">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66047076"/>
                  </a:ext>
                </a:extLst>
              </a:tr>
              <a:tr h="298484">
                <a:tc gridSpan="3">
                  <a:txBody>
                    <a:bodyPr/>
                    <a:lstStyle/>
                    <a:p>
                      <a:pPr marL="0" marR="0" indent="0" algn="ctr" fontAlgn="t">
                        <a:spcBef>
                          <a:spcPts val="0"/>
                        </a:spcBef>
                        <a:spcAft>
                          <a:spcPts val="0"/>
                        </a:spcAft>
                        <a:buFont typeface="Arial" panose="020B0604020202020204" pitchFamily="34" charset="0"/>
                        <a:buNone/>
                      </a:pPr>
                      <a:r>
                        <a:rPr lang="en-US" sz="1400" b="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Challenges</a:t>
                      </a:r>
                      <a:endParaRPr lang="en-US" sz="1400" b="0"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accent2">
                        <a:lumMod val="60000"/>
                        <a:lumOff val="40000"/>
                      </a:schemeClr>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84887325"/>
                  </a:ext>
                </a:extLst>
              </a:tr>
              <a:tr h="1106277">
                <a:tc>
                  <a:txBody>
                    <a:bodyPr/>
                    <a:lstStyle/>
                    <a:p>
                      <a:pPr marL="0" marR="0" indent="0" algn="l" fontAlgn="t">
                        <a:spcBef>
                          <a:spcPts val="0"/>
                        </a:spcBef>
                        <a:spcAft>
                          <a:spcPts val="0"/>
                        </a:spcAft>
                        <a:buClrTx/>
                        <a:buSzPts val="1100"/>
                        <a:buFont typeface="Symbol" panose="05050102010706020507" pitchFamily="18" charset="2"/>
                        <a:buNone/>
                      </a:pPr>
                      <a:r>
                        <a:rPr lang="en-US" sz="1000" b="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Smaller cloud value, other than shift in operating expense or closing datacenters </a:t>
                      </a:r>
                    </a:p>
                    <a:p>
                      <a:pPr marL="0" marR="0" indent="0" algn="l" fontAlgn="t">
                        <a:spcBef>
                          <a:spcPts val="0"/>
                        </a:spcBef>
                        <a:spcAft>
                          <a:spcPts val="0"/>
                        </a:spcAft>
                        <a:buFont typeface="Arial" panose="020B0604020202020204" pitchFamily="34" charset="0"/>
                        <a:buNone/>
                      </a:pPr>
                      <a:r>
                        <a:rPr lang="en-US" sz="1000" b="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rPr>
                        <a:t>Very little is managed: No OS or middleware patching; might require immutable infrastructure solutions, like Terraform, Spinnaker, or Puppet </a:t>
                      </a:r>
                      <a:endParaRPr lang="en-US" sz="1000" b="0" i="0" u="none" strike="noStrike">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tc>
                  <a:txBody>
                    <a:bodyPr/>
                    <a:lstStyle/>
                    <a:p>
                      <a:pPr marL="0" marR="0" indent="0" algn="l" fontAlgn="t">
                        <a:spcBef>
                          <a:spcPts val="0"/>
                        </a:spcBef>
                        <a:spcAft>
                          <a:spcPts val="0"/>
                        </a:spcAft>
                        <a:buClrTx/>
                        <a:buSzPts val="1100"/>
                        <a:buFont typeface="Symbol" panose="05050102010706020507" pitchFamily="18" charset="2"/>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Containerizing is an additional step in the learning curve for developers and IT Operations </a:t>
                      </a:r>
                    </a:p>
                    <a:p>
                      <a:pPr marL="0" marR="0" indent="0" algn="l" fontAlgn="t">
                        <a:spcBef>
                          <a:spcPts val="0"/>
                        </a:spcBef>
                        <a:spcAft>
                          <a:spcPts val="0"/>
                        </a:spcAft>
                        <a:buFont typeface="Arial" panose="020B0604020202020204" pitchFamily="34" charset="0"/>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DevOps and CI/CD pipelines is usually ‘a must’ for this approach. If not currently present in the culture of the organization, it might be an additional challenge. </a:t>
                      </a:r>
                    </a:p>
                    <a:p>
                      <a:pPr marL="0" marR="0" indent="0" algn="l" fontAlgn="t">
                        <a:spcBef>
                          <a:spcPts val="0"/>
                        </a:spcBef>
                        <a:spcAft>
                          <a:spcPts val="0"/>
                        </a:spcAft>
                        <a:buFont typeface="Arial" panose="020B0604020202020204" pitchFamily="34" charset="0"/>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 </a:t>
                      </a:r>
                      <a:endParaRPr lang="en-US" sz="1000" b="0" i="0" u="none" strike="noStrike">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tc>
                  <a:txBody>
                    <a:bodyPr/>
                    <a:lstStyle/>
                    <a:p>
                      <a:pPr marL="0" marR="0" indent="0" algn="l" fontAlgn="t">
                        <a:spcBef>
                          <a:spcPts val="0"/>
                        </a:spcBef>
                        <a:spcAft>
                          <a:spcPts val="0"/>
                        </a:spcAft>
                        <a:buClrTx/>
                        <a:buSzPts val="1100"/>
                        <a:buFont typeface="Symbol" panose="05050102010706020507" pitchFamily="18" charset="2"/>
                        <a:buNone/>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Requires re-architecture for cloud native apps and microservice architectures and usually requires significant code refactoring or rewriting when modernizing (increased time and budget) </a:t>
                      </a:r>
                    </a:p>
                    <a:p>
                      <a:pPr marL="347472" marR="0" indent="-347472" algn="l" fontAlgn="t">
                        <a:spcBef>
                          <a:spcPts val="0"/>
                        </a:spcBef>
                        <a:spcAft>
                          <a:spcPts val="0"/>
                        </a:spcAft>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DevOps, CI/CD pipelines are a must for this approach </a:t>
                      </a:r>
                    </a:p>
                    <a:p>
                      <a:pPr marL="347472" marR="0" indent="-347472" algn="l" fontAlgn="t">
                        <a:spcBef>
                          <a:spcPts val="0"/>
                        </a:spcBef>
                        <a:spcAft>
                          <a:spcPts val="0"/>
                        </a:spcAft>
                      </a:pPr>
                      <a:r>
                        <a:rPr lang="en-US" sz="1000" b="0" u="none" strike="noStrike">
                          <a:effectLst/>
                          <a:latin typeface="Open Sans" panose="020B0606030504020204" pitchFamily="34" charset="0"/>
                          <a:ea typeface="Open Sans" panose="020B0606030504020204" pitchFamily="34" charset="0"/>
                          <a:cs typeface="Open Sans" panose="020B0606030504020204" pitchFamily="34" charset="0"/>
                        </a:rPr>
                        <a:t>It often requires a culture change in the organization</a:t>
                      </a:r>
                      <a:endParaRPr lang="en-US" sz="1000" b="0" i="0" u="none" strike="noStrike">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a:lnL w="12700" cap="flat" cmpd="sng" algn="ctr">
                      <a:solidFill>
                        <a:schemeClr val="accent2">
                          <a:lumMod val="75000"/>
                        </a:schemeClr>
                      </a:solidFill>
                      <a:prstDash val="solid"/>
                      <a:round/>
                      <a:headEnd type="none" w="med" len="med"/>
                      <a:tailEnd type="none" w="med" len="med"/>
                    </a:lnL>
                    <a:lnR w="12700" cap="flat" cmpd="sng" algn="ctr">
                      <a:solidFill>
                        <a:schemeClr val="accent2">
                          <a:lumMod val="75000"/>
                        </a:schemeClr>
                      </a:solidFill>
                      <a:prstDash val="solid"/>
                      <a:round/>
                      <a:headEnd type="none" w="med" len="med"/>
                      <a:tailEnd type="none" w="med" len="med"/>
                    </a:lnR>
                    <a:lnT w="12700" cap="flat" cmpd="sng" algn="ctr">
                      <a:solidFill>
                        <a:schemeClr val="accent2">
                          <a:lumMod val="75000"/>
                        </a:schemeClr>
                      </a:solidFill>
                      <a:prstDash val="solid"/>
                      <a:round/>
                      <a:headEnd type="none" w="med" len="med"/>
                      <a:tailEnd type="none" w="med" len="med"/>
                    </a:lnT>
                    <a:lnB w="12700" cap="flat" cmpd="sng" algn="ctr">
                      <a:solidFill>
                        <a:schemeClr val="accent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58368418"/>
                  </a:ext>
                </a:extLst>
              </a:tr>
            </a:tbl>
          </a:graphicData>
        </a:graphic>
      </p:graphicFrame>
    </p:spTree>
    <p:extLst>
      <p:ext uri="{BB962C8B-B14F-4D97-AF65-F5344CB8AC3E}">
        <p14:creationId xmlns:p14="http://schemas.microsoft.com/office/powerpoint/2010/main" val="2924170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F080C3-4C30-4FF1-8D7D-F9316AA643AC}"/>
              </a:ext>
            </a:extLst>
          </p:cNvPr>
          <p:cNvSpPr>
            <a:spLocks noGrp="1"/>
          </p:cNvSpPr>
          <p:nvPr>
            <p:ph type="title"/>
          </p:nvPr>
        </p:nvSpPr>
        <p:spPr/>
        <p:txBody>
          <a:bodyPr/>
          <a:lstStyle/>
          <a:p>
            <a:r>
              <a:rPr lang="en-US"/>
              <a:t>Monolithic Applications: Definition</a:t>
            </a:r>
            <a:endParaRPr lang="it-IT"/>
          </a:p>
        </p:txBody>
      </p:sp>
      <p:sp>
        <p:nvSpPr>
          <p:cNvPr id="9" name="Title 16">
            <a:extLst>
              <a:ext uri="{FF2B5EF4-FFF2-40B4-BE49-F238E27FC236}">
                <a16:creationId xmlns:a16="http://schemas.microsoft.com/office/drawing/2014/main" id="{D4205513-80AD-4A28-87F4-3BB7B2F61D95}"/>
              </a:ext>
            </a:extLst>
          </p:cNvPr>
          <p:cNvSpPr txBox="1">
            <a:spLocks/>
          </p:cNvSpPr>
          <p:nvPr/>
        </p:nvSpPr>
        <p:spPr>
          <a:xfrm>
            <a:off x="686728" y="1476375"/>
            <a:ext cx="5299205" cy="49962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lgn="just">
              <a:spcBef>
                <a:spcPts val="200"/>
              </a:spcBef>
              <a:spcAft>
                <a:spcPts val="1000"/>
              </a:spcAft>
              <a:buFont typeface="Arial" panose="020B0604020202020204" pitchFamily="34" charset="0"/>
              <a:buChar char="•"/>
              <a:defRPr/>
            </a:pPr>
            <a:r>
              <a:rPr lang="en-US" sz="2000" b="0" spc="0" dirty="0">
                <a:solidFill>
                  <a:schemeClr val="tx1"/>
                </a:solidFill>
                <a:latin typeface="Open Sans" panose="020B0606030504020204" pitchFamily="34" charset="0"/>
                <a:ea typeface="Open Sans" panose="020B0606030504020204" pitchFamily="34" charset="0"/>
                <a:cs typeface="Open Sans" panose="020B0606030504020204" pitchFamily="34" charset="0"/>
              </a:rPr>
              <a:t>Definitions:</a:t>
            </a:r>
          </a:p>
          <a:p>
            <a:pPr marL="800083" lvl="1" indent="-342900" algn="just">
              <a:spcBef>
                <a:spcPts val="200"/>
              </a:spcBef>
              <a:spcAft>
                <a:spcPts val="200"/>
              </a:spcAft>
              <a:buFont typeface="Courier New" panose="02070309020205020404" pitchFamily="49" charset="0"/>
              <a:buChar char="o"/>
              <a:defRPr/>
            </a:pPr>
            <a:r>
              <a:rPr lang="en-US" sz="1800" b="0" i="1" spc="0" dirty="0">
                <a:solidFill>
                  <a:schemeClr val="tx1"/>
                </a:solidFill>
                <a:latin typeface="Open Sans" panose="020B0606030504020204" pitchFamily="34" charset="0"/>
                <a:ea typeface="Open Sans" panose="020B0606030504020204" pitchFamily="34" charset="0"/>
                <a:cs typeface="Open Sans" panose="020B0606030504020204" pitchFamily="34" charset="0"/>
              </a:rPr>
              <a:t>A monolithic application is a single-tiered software application in which the user interface and data access code are combined into a single program from a single platform.</a:t>
            </a:r>
          </a:p>
          <a:p>
            <a:pPr marL="800083" lvl="1" indent="-342900" algn="just">
              <a:spcBef>
                <a:spcPts val="200"/>
              </a:spcBef>
              <a:spcAft>
                <a:spcPts val="200"/>
              </a:spcAft>
              <a:buFont typeface="Courier New" panose="02070309020205020404" pitchFamily="49" charset="0"/>
              <a:buChar char="o"/>
              <a:defRPr/>
            </a:pPr>
            <a:r>
              <a:rPr lang="en-US" sz="1800" b="0" i="1"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A monolithic application is an application system in which all the relevant modules are packaged together as a single deployable unit of execution. For example, it might be a Java Web Application running on Tomcat or an ASP.NET application running on IIS. </a:t>
            </a:r>
            <a:endParaRPr lang="en-US" sz="1800" b="0" i="1" spc="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68916" indent="-268916" algn="just">
              <a:spcBef>
                <a:spcPts val="1000"/>
              </a:spcBef>
              <a:spcAft>
                <a:spcPts val="200"/>
              </a:spcAft>
              <a:buFont typeface="Arial" panose="020B0604020202020204" pitchFamily="34" charset="0"/>
              <a:buChar char="•"/>
              <a:defRPr/>
            </a:pPr>
            <a:r>
              <a:rPr lang="en-US" sz="2000" b="0" spc="0" dirty="0">
                <a:solidFill>
                  <a:schemeClr val="tx1"/>
                </a:solidFill>
                <a:latin typeface="Open Sans" panose="020B0606030504020204" pitchFamily="34" charset="0"/>
                <a:ea typeface="Open Sans" panose="020B0606030504020204" pitchFamily="34" charset="0"/>
                <a:cs typeface="Open Sans" panose="020B0606030504020204" pitchFamily="34" charset="0"/>
              </a:rPr>
              <a:t>User interface, application logic, and data access are included in a single codebase.</a:t>
            </a:r>
          </a:p>
          <a:p>
            <a:pPr marL="268916" indent="-268916" algn="just">
              <a:spcBef>
                <a:spcPts val="200"/>
              </a:spcBef>
              <a:spcAft>
                <a:spcPts val="200"/>
              </a:spcAft>
              <a:buFont typeface="Arial" panose="020B0604020202020204" pitchFamily="34" charset="0"/>
              <a:buChar char="•"/>
              <a:defRPr/>
            </a:pPr>
            <a:r>
              <a:rPr lang="en-US" sz="2000" b="0" spc="0" dirty="0">
                <a:solidFill>
                  <a:schemeClr val="tx1"/>
                </a:solidFill>
                <a:latin typeface="Open Sans" panose="020B0606030504020204" pitchFamily="34" charset="0"/>
                <a:ea typeface="Open Sans" panose="020B0606030504020204" pitchFamily="34" charset="0"/>
                <a:cs typeface="Open Sans" panose="020B0606030504020204" pitchFamily="34" charset="0"/>
              </a:rPr>
              <a:t>All application artifacts are contained in a single big deployment.</a:t>
            </a:r>
          </a:p>
        </p:txBody>
      </p:sp>
      <p:pic>
        <p:nvPicPr>
          <p:cNvPr id="5" name="Picture 4" descr="Diagram&#10;&#10;Description automatically generated">
            <a:extLst>
              <a:ext uri="{FF2B5EF4-FFF2-40B4-BE49-F238E27FC236}">
                <a16:creationId xmlns:a16="http://schemas.microsoft.com/office/drawing/2014/main" id="{FCC9403F-DC00-413D-B8E7-239159FE0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4170" y="1892944"/>
            <a:ext cx="5538949" cy="3307272"/>
          </a:xfrm>
          <a:prstGeom prst="rect">
            <a:avLst/>
          </a:prstGeom>
        </p:spPr>
      </p:pic>
    </p:spTree>
    <p:extLst>
      <p:ext uri="{BB962C8B-B14F-4D97-AF65-F5344CB8AC3E}">
        <p14:creationId xmlns:p14="http://schemas.microsoft.com/office/powerpoint/2010/main" val="22090027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586D-101F-4059-BF2F-8C58B1B3D39F}"/>
              </a:ext>
            </a:extLst>
          </p:cNvPr>
          <p:cNvSpPr>
            <a:spLocks noGrp="1"/>
          </p:cNvSpPr>
          <p:nvPr>
            <p:ph type="title"/>
          </p:nvPr>
        </p:nvSpPr>
        <p:spPr/>
        <p:txBody>
          <a:bodyPr/>
          <a:lstStyle/>
          <a:p>
            <a:r>
              <a:rPr lang="en-US"/>
              <a:t>Pros and Cons of Monolithic Solution</a:t>
            </a:r>
            <a:endParaRPr lang="it-IT"/>
          </a:p>
        </p:txBody>
      </p:sp>
      <p:sp>
        <p:nvSpPr>
          <p:cNvPr id="3" name="Content Placeholder 2">
            <a:extLst>
              <a:ext uri="{FF2B5EF4-FFF2-40B4-BE49-F238E27FC236}">
                <a16:creationId xmlns:a16="http://schemas.microsoft.com/office/drawing/2014/main" id="{73534206-8F9A-42FF-9201-FDA050A7DD9A}"/>
              </a:ext>
            </a:extLst>
          </p:cNvPr>
          <p:cNvSpPr>
            <a:spLocks noGrp="1"/>
          </p:cNvSpPr>
          <p:nvPr>
            <p:ph sz="quarter" idx="10"/>
          </p:nvPr>
        </p:nvSpPr>
        <p:spPr>
          <a:xfrm>
            <a:off x="585217" y="1637558"/>
            <a:ext cx="8851769" cy="4447371"/>
          </a:xfrm>
        </p:spPr>
        <p:txBody>
          <a:bodyPr/>
          <a:lstStyle/>
          <a:p>
            <a:pPr marL="0" indent="0">
              <a:buNone/>
            </a:pPr>
            <a:r>
              <a:rPr lang="en-US" sz="2000" b="1" dirty="0">
                <a:solidFill>
                  <a:srgbClr val="171717"/>
                </a:solidFill>
                <a:latin typeface="Open Sans" panose="020B0606030504020204" pitchFamily="34" charset="0"/>
                <a:ea typeface="Open Sans" panose="020B0606030504020204" pitchFamily="34" charset="0"/>
                <a:cs typeface="Open Sans" panose="020B0606030504020204" pitchFamily="34" charset="0"/>
              </a:rPr>
              <a:t>Pros</a:t>
            </a:r>
          </a:p>
          <a:p>
            <a:pPr marL="342900" indent="-342900">
              <a:buFont typeface="Arial" panose="020B0604020202020204" pitchFamily="34" charset="0"/>
              <a:buChar char="•"/>
            </a:pPr>
            <a:r>
              <a:rPr lang="en-US" sz="2000" dirty="0">
                <a:solidFill>
                  <a:srgbClr val="171717"/>
                </a:solidFill>
                <a:latin typeface="Open Sans" panose="020B0606030504020204" pitchFamily="34" charset="0"/>
                <a:ea typeface="Open Sans" panose="020B0606030504020204" pitchFamily="34" charset="0"/>
                <a:cs typeface="Open Sans" panose="020B0606030504020204" pitchFamily="34" charset="0"/>
              </a:rPr>
              <a:t>Easy development and deployment</a:t>
            </a:r>
          </a:p>
          <a:p>
            <a:pPr marL="342900" indent="-342900">
              <a:buFont typeface="Arial" panose="020B0604020202020204" pitchFamily="34" charset="0"/>
              <a:buChar char="•"/>
            </a:pPr>
            <a:r>
              <a:rPr lang="en-US" sz="2000" dirty="0">
                <a:solidFill>
                  <a:srgbClr val="171717"/>
                </a:solidFill>
                <a:latin typeface="Open Sans" panose="020B0606030504020204" pitchFamily="34" charset="0"/>
                <a:ea typeface="Open Sans" panose="020B0606030504020204" pitchFamily="34" charset="0"/>
                <a:cs typeface="Open Sans" panose="020B0606030504020204" pitchFamily="34" charset="0"/>
              </a:rPr>
              <a:t>Performance: fast in-process calls</a:t>
            </a:r>
          </a:p>
          <a:p>
            <a:pPr marL="0" indent="0">
              <a:spcBef>
                <a:spcPts val="200"/>
              </a:spcBef>
              <a:spcAft>
                <a:spcPts val="200"/>
              </a:spcAft>
              <a:buNone/>
            </a:pPr>
            <a:endParaRPr lang="en-US" sz="2000" b="1" dirty="0">
              <a:solidFill>
                <a:srgbClr val="171717"/>
              </a:solidFill>
              <a:latin typeface="Open Sans" panose="020B0606030504020204" pitchFamily="34" charset="0"/>
              <a:ea typeface="Open Sans" panose="020B0606030504020204" pitchFamily="34" charset="0"/>
              <a:cs typeface="Open Sans" panose="020B0606030504020204" pitchFamily="34" charset="0"/>
            </a:endParaRPr>
          </a:p>
          <a:p>
            <a:pPr marL="0" indent="0">
              <a:spcBef>
                <a:spcPts val="200"/>
              </a:spcBef>
              <a:spcAft>
                <a:spcPts val="200"/>
              </a:spcAft>
              <a:buNone/>
            </a:pPr>
            <a:r>
              <a:rPr lang="en-US" sz="2000" b="1"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Cons</a:t>
            </a:r>
          </a:p>
          <a:p>
            <a:pPr>
              <a:spcBef>
                <a:spcPts val="200"/>
              </a:spcBef>
              <a:spcAft>
                <a:spcPts val="200"/>
              </a:spcAft>
              <a:buFont typeface="Arial" panose="020B0604020202020204" pitchFamily="34" charset="0"/>
              <a:buChar char="•"/>
            </a:pPr>
            <a:r>
              <a:rPr lang="en-US" sz="20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The individual parts of the system cannot be scaled independently, because they are tightly coupled.</a:t>
            </a:r>
          </a:p>
          <a:p>
            <a:pPr>
              <a:spcBef>
                <a:spcPts val="200"/>
              </a:spcBef>
              <a:spcAft>
                <a:spcPts val="200"/>
              </a:spcAft>
              <a:buFont typeface="Arial" panose="020B0604020202020204" pitchFamily="34" charset="0"/>
              <a:buChar char="•"/>
            </a:pPr>
            <a:r>
              <a:rPr lang="en-US" sz="2000" dirty="0">
                <a:solidFill>
                  <a:srgbClr val="171717"/>
                </a:solidFill>
                <a:latin typeface="Open Sans" panose="020B0606030504020204" pitchFamily="34" charset="0"/>
                <a:ea typeface="Open Sans" panose="020B0606030504020204" pitchFamily="34" charset="0"/>
                <a:cs typeface="Open Sans" panose="020B0606030504020204" pitchFamily="34" charset="0"/>
              </a:rPr>
              <a:t>Scaling accomplished by cloning the entire app</a:t>
            </a:r>
          </a:p>
          <a:p>
            <a:pPr>
              <a:spcBef>
                <a:spcPts val="200"/>
              </a:spcBef>
              <a:spcAft>
                <a:spcPts val="200"/>
              </a:spcAft>
              <a:buFont typeface="Arial" panose="020B0604020202020204" pitchFamily="34" charset="0"/>
              <a:buChar char="•"/>
            </a:pPr>
            <a:r>
              <a:rPr lang="en-US" sz="20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It is hard to maintain the code because</a:t>
            </a:r>
          </a:p>
          <a:p>
            <a:pPr marL="771525" lvl="2" indent="-342900">
              <a:spcBef>
                <a:spcPts val="200"/>
              </a:spcBef>
              <a:spcAft>
                <a:spcPts val="200"/>
              </a:spcAft>
              <a:buFont typeface="Courier New" panose="02070309020205020404" pitchFamily="49" charset="0"/>
              <a:buChar char="o"/>
            </a:pPr>
            <a:r>
              <a:rPr lang="en-US" sz="18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Components are tightly coupled and have hard dependencies.</a:t>
            </a:r>
          </a:p>
          <a:p>
            <a:pPr marL="771525" lvl="2" indent="-342900">
              <a:spcBef>
                <a:spcPts val="200"/>
              </a:spcBef>
              <a:spcAft>
                <a:spcPts val="200"/>
              </a:spcAft>
              <a:buFont typeface="Courier New" panose="02070309020205020404" pitchFamily="49" charset="0"/>
              <a:buChar char="o"/>
            </a:pPr>
            <a:r>
              <a:rPr lang="en-US" sz="1800" dirty="0">
                <a:solidFill>
                  <a:srgbClr val="171717"/>
                </a:solidFill>
                <a:latin typeface="Open Sans" panose="020B0606030504020204" pitchFamily="34" charset="0"/>
                <a:ea typeface="Open Sans" panose="020B0606030504020204" pitchFamily="34" charset="0"/>
                <a:cs typeface="Open Sans" panose="020B0606030504020204" pitchFamily="34" charset="0"/>
              </a:rPr>
              <a:t>Multiple teams work at different parts of the same codebase in parallel</a:t>
            </a:r>
            <a:endParaRPr lang="en-US" sz="18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endParaRPr>
          </a:p>
          <a:p>
            <a:pPr>
              <a:spcBef>
                <a:spcPts val="200"/>
              </a:spcBef>
              <a:spcAft>
                <a:spcPts val="200"/>
              </a:spcAft>
              <a:buFont typeface="Arial" panose="020B0604020202020204" pitchFamily="34" charset="0"/>
              <a:buChar char="•"/>
            </a:pPr>
            <a:r>
              <a:rPr lang="en-US" sz="2000" dirty="0">
                <a:solidFill>
                  <a:srgbClr val="171717"/>
                </a:solidFill>
                <a:latin typeface="Open Sans" panose="020B0606030504020204" pitchFamily="34" charset="0"/>
                <a:ea typeface="Open Sans" panose="020B0606030504020204" pitchFamily="34" charset="0"/>
                <a:cs typeface="Open Sans" panose="020B0606030504020204" pitchFamily="34" charset="0"/>
              </a:rPr>
              <a:t>Testing</a:t>
            </a:r>
            <a:r>
              <a:rPr lang="en-US" sz="2000" b="0" i="0" dirty="0">
                <a:solidFill>
                  <a:srgbClr val="171717"/>
                </a:solidFill>
                <a:effectLst/>
                <a:latin typeface="Open Sans" panose="020B0606030504020204" pitchFamily="34" charset="0"/>
                <a:ea typeface="Open Sans" panose="020B0606030504020204" pitchFamily="34" charset="0"/>
                <a:cs typeface="Open Sans" panose="020B0606030504020204" pitchFamily="34" charset="0"/>
              </a:rPr>
              <a:t> becomes harder, increasing the probability of introducing vulnerabilities.</a:t>
            </a:r>
          </a:p>
        </p:txBody>
      </p:sp>
      <p:pic>
        <p:nvPicPr>
          <p:cNvPr id="5" name="Picture 4">
            <a:extLst>
              <a:ext uri="{FF2B5EF4-FFF2-40B4-BE49-F238E27FC236}">
                <a16:creationId xmlns:a16="http://schemas.microsoft.com/office/drawing/2014/main" id="{A637010B-928B-4D45-ACCA-96688A3B1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155219" y="2096819"/>
            <a:ext cx="1451564" cy="3179395"/>
          </a:xfrm>
          <a:prstGeom prst="rect">
            <a:avLst/>
          </a:prstGeom>
        </p:spPr>
      </p:pic>
    </p:spTree>
    <p:extLst>
      <p:ext uri="{BB962C8B-B14F-4D97-AF65-F5344CB8AC3E}">
        <p14:creationId xmlns:p14="http://schemas.microsoft.com/office/powerpoint/2010/main" val="15984862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5B079-E8DA-4C4F-877B-588031496A05}"/>
              </a:ext>
            </a:extLst>
          </p:cNvPr>
          <p:cNvSpPr>
            <a:spLocks noGrp="1"/>
          </p:cNvSpPr>
          <p:nvPr>
            <p:ph type="title"/>
          </p:nvPr>
        </p:nvSpPr>
        <p:spPr/>
        <p:txBody>
          <a:bodyPr/>
          <a:lstStyle/>
          <a:p>
            <a:r>
              <a:rPr lang="en-US"/>
              <a:t>Is Monolith bad?</a:t>
            </a:r>
          </a:p>
        </p:txBody>
      </p:sp>
      <p:sp>
        <p:nvSpPr>
          <p:cNvPr id="4" name="AutoShape 2" descr="eShopOnContainers solution architecture diagram">
            <a:extLst>
              <a:ext uri="{FF2B5EF4-FFF2-40B4-BE49-F238E27FC236}">
                <a16:creationId xmlns:a16="http://schemas.microsoft.com/office/drawing/2014/main" id="{102DBC42-D018-4E65-BB89-F393AB76E8E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itle 16">
            <a:extLst>
              <a:ext uri="{FF2B5EF4-FFF2-40B4-BE49-F238E27FC236}">
                <a16:creationId xmlns:a16="http://schemas.microsoft.com/office/drawing/2014/main" id="{94EA24D6-A121-4099-9F89-819357DD7D3B}"/>
              </a:ext>
            </a:extLst>
          </p:cNvPr>
          <p:cNvSpPr txBox="1">
            <a:spLocks/>
          </p:cNvSpPr>
          <p:nvPr/>
        </p:nvSpPr>
        <p:spPr>
          <a:xfrm>
            <a:off x="588264" y="1458018"/>
            <a:ext cx="4711870" cy="517064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indent="-342900">
              <a:spcBef>
                <a:spcPts val="0"/>
              </a:spcBef>
              <a:buFont typeface="Arial" panose="020B0604020202020204" pitchFamily="34" charset="0"/>
              <a:buChar char="•"/>
              <a:defRPr/>
            </a:pPr>
            <a:r>
              <a:rPr lang="en-US" sz="2400" b="0" spc="0" dirty="0">
                <a:solidFill>
                  <a:schemeClr val="tx1"/>
                </a:solidFill>
                <a:latin typeface="Open Sans" panose="020B0606030504020204" pitchFamily="34" charset="0"/>
                <a:ea typeface="Open Sans" panose="020B0606030504020204" pitchFamily="34" charset="0"/>
                <a:cs typeface="Open Sans" panose="020B0606030504020204" pitchFamily="34" charset="0"/>
              </a:rPr>
              <a:t>Not all is bad. Monoliths offer some distinct advantages.</a:t>
            </a:r>
            <a:endParaRPr lang="en-US" sz="300" b="0" spc="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indent="-342900">
              <a:spcBef>
                <a:spcPts val="0"/>
              </a:spcBef>
              <a:buFont typeface="Arial" panose="020B0604020202020204" pitchFamily="34" charset="0"/>
              <a:buChar char="•"/>
              <a:defRPr/>
            </a:pPr>
            <a:r>
              <a:rPr lang="en-US" sz="2400" b="0" spc="0" dirty="0">
                <a:solidFill>
                  <a:schemeClr val="tx1"/>
                </a:solidFill>
                <a:latin typeface="Open Sans" panose="020B0606030504020204" pitchFamily="34" charset="0"/>
                <a:ea typeface="Open Sans" panose="020B0606030504020204" pitchFamily="34" charset="0"/>
                <a:cs typeface="Open Sans" panose="020B0606030504020204" pitchFamily="34" charset="0"/>
              </a:rPr>
              <a:t>Many successful apps that exist today were created as monoliths. </a:t>
            </a:r>
          </a:p>
          <a:p>
            <a:pPr marL="342900" indent="-342900">
              <a:spcBef>
                <a:spcPts val="0"/>
              </a:spcBef>
              <a:buFont typeface="Arial" panose="020B0604020202020204" pitchFamily="34" charset="0"/>
              <a:buChar char="•"/>
              <a:defRPr/>
            </a:pPr>
            <a:r>
              <a:rPr lang="en-US" sz="2400" b="0" spc="0" dirty="0">
                <a:solidFill>
                  <a:schemeClr val="tx1"/>
                </a:solidFill>
                <a:latin typeface="Open Sans" panose="020B0606030504020204" pitchFamily="34" charset="0"/>
                <a:ea typeface="Open Sans" panose="020B0606030504020204" pitchFamily="34" charset="0"/>
                <a:cs typeface="Open Sans" panose="020B0606030504020204" pitchFamily="34" charset="0"/>
              </a:rPr>
              <a:t>You don’t need to migrate all your apps to microservices.</a:t>
            </a:r>
          </a:p>
          <a:p>
            <a:pPr marL="342900" indent="-342900">
              <a:spcBef>
                <a:spcPts val="0"/>
              </a:spcBef>
              <a:buFont typeface="Arial" panose="020B0604020202020204" pitchFamily="34" charset="0"/>
              <a:buChar char="•"/>
              <a:defRPr/>
            </a:pPr>
            <a:r>
              <a:rPr lang="en-US" sz="2400" b="0" spc="0" dirty="0">
                <a:solidFill>
                  <a:schemeClr val="tx1"/>
                </a:solidFill>
                <a:latin typeface="Open Sans" panose="020B0606030504020204" pitchFamily="34" charset="0"/>
                <a:ea typeface="Open Sans" panose="020B0606030504020204" pitchFamily="34" charset="0"/>
                <a:cs typeface="Open Sans" panose="020B0606030504020204" pitchFamily="34" charset="0"/>
              </a:rPr>
              <a:t>Adopt microservices only if they bring you a competitive advantage in terms of flexibility, agility, cost savings, time to market, not because Kubernetes is the new black.</a:t>
            </a:r>
          </a:p>
          <a:p>
            <a:pPr marL="342900" indent="-342900">
              <a:spcBef>
                <a:spcPts val="0"/>
              </a:spcBef>
              <a:buFont typeface="Arial" panose="020B0604020202020204" pitchFamily="34" charset="0"/>
              <a:buChar char="•"/>
              <a:defRPr/>
            </a:pPr>
            <a:endParaRPr lang="en-US" sz="2400" b="0" spc="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6" descr="Traditional monolithic design">
            <a:extLst>
              <a:ext uri="{FF2B5EF4-FFF2-40B4-BE49-F238E27FC236}">
                <a16:creationId xmlns:a16="http://schemas.microsoft.com/office/drawing/2014/main" id="{612E3D3B-8E4A-441B-AE67-624E56F1C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309363"/>
            <a:ext cx="6579204" cy="2597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645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8263" y="2325960"/>
            <a:ext cx="9188197" cy="2585323"/>
          </a:xfrm>
        </p:spPr>
        <p:txBody>
          <a:bodyPr/>
          <a:lstStyle/>
          <a:p>
            <a:pPr>
              <a:spcBef>
                <a:spcPts val="0"/>
              </a:spcBef>
              <a:buFont typeface="Arial" panose="020B0604020202020204" pitchFamily="34" charset="0"/>
              <a:buChar char="•"/>
            </a:pPr>
            <a:r>
              <a:rPr lang="en-US" sz="2400">
                <a:solidFill>
                  <a:srgbClr val="171717"/>
                </a:solidFill>
                <a:latin typeface="Open Sans" panose="020B0606030504020204" pitchFamily="34" charset="0"/>
                <a:ea typeface="Open Sans" panose="020B0606030504020204" pitchFamily="34" charset="0"/>
                <a:cs typeface="Open Sans" panose="020B0606030504020204" pitchFamily="34" charset="0"/>
              </a:rPr>
              <a:t>Code solving a domain-specific problem</a:t>
            </a:r>
          </a:p>
          <a:p>
            <a:pPr>
              <a:spcBef>
                <a:spcPts val="0"/>
              </a:spcBef>
              <a:buFont typeface="Arial" panose="020B0604020202020204" pitchFamily="34" charset="0"/>
              <a:buChar char="•"/>
            </a:pPr>
            <a:r>
              <a:rPr lang="en-US" sz="2400">
                <a:solidFill>
                  <a:srgbClr val="171717"/>
                </a:solidFill>
                <a:latin typeface="Open Sans" panose="020B0606030504020204" pitchFamily="34" charset="0"/>
                <a:ea typeface="Open Sans" panose="020B0606030504020204" pitchFamily="34" charset="0"/>
                <a:cs typeface="Open Sans" panose="020B0606030504020204" pitchFamily="34" charset="0"/>
              </a:rPr>
              <a:t>Built by a small team using a specific technology stack</a:t>
            </a:r>
          </a:p>
          <a:p>
            <a:pPr>
              <a:spcBef>
                <a:spcPts val="0"/>
              </a:spcBef>
              <a:buFont typeface="Arial" panose="020B0604020202020204" pitchFamily="34" charset="0"/>
              <a:buChar char="•"/>
            </a:pPr>
            <a:r>
              <a:rPr lang="en-US" sz="2400">
                <a:solidFill>
                  <a:srgbClr val="171717"/>
                </a:solidFill>
                <a:latin typeface="Open Sans" panose="020B0606030504020204" pitchFamily="34" charset="0"/>
                <a:ea typeface="Open Sans" panose="020B0606030504020204" pitchFamily="34" charset="0"/>
                <a:cs typeface="Open Sans" panose="020B0606030504020204" pitchFamily="34" charset="0"/>
              </a:rPr>
              <a:t>Exposes features to caller via a well-defined API contract</a:t>
            </a:r>
          </a:p>
          <a:p>
            <a:pPr>
              <a:spcBef>
                <a:spcPts val="0"/>
              </a:spcBef>
              <a:buFont typeface="Arial" panose="020B0604020202020204" pitchFamily="34" charset="0"/>
              <a:buChar char="•"/>
            </a:pPr>
            <a:r>
              <a:rPr lang="en-US" sz="2400">
                <a:solidFill>
                  <a:srgbClr val="171717"/>
                </a:solidFill>
                <a:latin typeface="Open Sans" panose="020B0606030504020204" pitchFamily="34" charset="0"/>
                <a:ea typeface="Open Sans" panose="020B0606030504020204" pitchFamily="34" charset="0"/>
                <a:cs typeface="Open Sans" panose="020B0606030504020204" pitchFamily="34" charset="0"/>
              </a:rPr>
              <a:t>Degrades gracefully when dependent services fail</a:t>
            </a:r>
          </a:p>
          <a:p>
            <a:pPr>
              <a:spcBef>
                <a:spcPts val="0"/>
              </a:spcBef>
              <a:buFont typeface="Arial" panose="020B0604020202020204" pitchFamily="34" charset="0"/>
              <a:buChar char="•"/>
            </a:pPr>
            <a:r>
              <a:rPr lang="en-US" sz="2400">
                <a:solidFill>
                  <a:srgbClr val="171717"/>
                </a:solidFill>
                <a:latin typeface="Open Sans" panose="020B0606030504020204" pitchFamily="34" charset="0"/>
                <a:ea typeface="Open Sans" panose="020B0606030504020204" pitchFamily="34" charset="0"/>
                <a:cs typeface="Open Sans" panose="020B0606030504020204" pitchFamily="34" charset="0"/>
              </a:rPr>
              <a:t>Can be upgraded &amp; scaled independently of other services</a:t>
            </a:r>
          </a:p>
          <a:p>
            <a:pPr>
              <a:spcBef>
                <a:spcPts val="0"/>
              </a:spcBef>
              <a:buFont typeface="Arial" panose="020B0604020202020204" pitchFamily="34" charset="0"/>
              <a:buChar char="•"/>
            </a:pPr>
            <a:r>
              <a:rPr lang="en-US" sz="2400">
                <a:solidFill>
                  <a:srgbClr val="171717"/>
                </a:solidFill>
                <a:latin typeface="Open Sans" panose="020B0606030504020204" pitchFamily="34" charset="0"/>
                <a:ea typeface="Open Sans" panose="020B0606030504020204" pitchFamily="34" charset="0"/>
                <a:cs typeface="Open Sans" panose="020B0606030504020204" pitchFamily="34" charset="0"/>
              </a:rPr>
              <a:t>Dividing a big service into smaller services is often referred to as a microservices architecture</a:t>
            </a:r>
          </a:p>
        </p:txBody>
      </p:sp>
      <p:sp>
        <p:nvSpPr>
          <p:cNvPr id="5" name="Title 4"/>
          <p:cNvSpPr>
            <a:spLocks noGrp="1"/>
          </p:cNvSpPr>
          <p:nvPr>
            <p:ph type="title"/>
          </p:nvPr>
        </p:nvSpPr>
        <p:spPr/>
        <p:txBody>
          <a:bodyPr/>
          <a:lstStyle/>
          <a:p>
            <a:r>
              <a:rPr lang="en-US"/>
              <a:t>What is a Service?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868" y="2816359"/>
            <a:ext cx="1618848" cy="1973859"/>
          </a:xfrm>
          <a:prstGeom prst="rect">
            <a:avLst/>
          </a:prstGeom>
        </p:spPr>
      </p:pic>
    </p:spTree>
    <p:extLst>
      <p:ext uri="{BB962C8B-B14F-4D97-AF65-F5344CB8AC3E}">
        <p14:creationId xmlns:p14="http://schemas.microsoft.com/office/powerpoint/2010/main" val="35578682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6740" y="1232315"/>
            <a:ext cx="11018520" cy="3334246"/>
          </a:xfrm>
        </p:spPr>
        <p:txBody>
          <a:bodyPr/>
          <a:lstStyle/>
          <a:p>
            <a:pPr algn="just">
              <a:spcBef>
                <a:spcPts val="200"/>
              </a:spcBef>
              <a:spcAft>
                <a:spcPts val="200"/>
              </a:spcAft>
              <a:buFont typeface="Arial" panose="020B0604020202020204" pitchFamily="34" charset="0"/>
              <a:buChar char="•"/>
            </a:pPr>
            <a:r>
              <a:rPr lang="en-US" sz="2000" dirty="0">
                <a:solidFill>
                  <a:srgbClr val="171717"/>
                </a:solidFill>
                <a:latin typeface="Open Sans" panose="020B0606030504020204" pitchFamily="34" charset="0"/>
                <a:ea typeface="Open Sans" panose="020B0606030504020204" pitchFamily="34" charset="0"/>
                <a:cs typeface="Open Sans" panose="020B0606030504020204" pitchFamily="34" charset="0"/>
              </a:rPr>
              <a:t>A microservice-based architecture is an approach to building a server application as a set of small services. </a:t>
            </a:r>
          </a:p>
          <a:p>
            <a:pPr algn="just">
              <a:spcBef>
                <a:spcPts val="200"/>
              </a:spcBef>
              <a:spcAft>
                <a:spcPts val="200"/>
              </a:spcAft>
              <a:buFont typeface="Arial" panose="020B0604020202020204" pitchFamily="34" charset="0"/>
              <a:buChar char="•"/>
            </a:pPr>
            <a:r>
              <a:rPr lang="en-US" sz="2000" dirty="0">
                <a:solidFill>
                  <a:srgbClr val="171717"/>
                </a:solidFill>
                <a:latin typeface="Open Sans" panose="020B0606030504020204" pitchFamily="34" charset="0"/>
                <a:ea typeface="Open Sans" panose="020B0606030504020204" pitchFamily="34" charset="0"/>
                <a:cs typeface="Open Sans" panose="020B0606030504020204" pitchFamily="34" charset="0"/>
              </a:rPr>
              <a:t>Each microservice runs in its own process or container and communicates with other services using protocols such as HTTP/REST, WebSockets, gRPC, AMQP, etc. </a:t>
            </a:r>
          </a:p>
          <a:p>
            <a:pPr algn="just">
              <a:spcBef>
                <a:spcPts val="200"/>
              </a:spcBef>
              <a:spcAft>
                <a:spcPts val="200"/>
              </a:spcAft>
              <a:buFont typeface="Arial" panose="020B0604020202020204" pitchFamily="34" charset="0"/>
              <a:buChar char="•"/>
            </a:pPr>
            <a:r>
              <a:rPr lang="en-US" sz="2000" dirty="0">
                <a:solidFill>
                  <a:srgbClr val="171717"/>
                </a:solidFill>
                <a:latin typeface="Open Sans" panose="020B0606030504020204" pitchFamily="34" charset="0"/>
                <a:ea typeface="Open Sans" panose="020B0606030504020204" pitchFamily="34" charset="0"/>
                <a:cs typeface="Open Sans" panose="020B0606030504020204" pitchFamily="34" charset="0"/>
              </a:rPr>
              <a:t>Each microservice implements a specific end-to-end domain or business capability</a:t>
            </a:r>
          </a:p>
          <a:p>
            <a:pPr algn="just">
              <a:spcBef>
                <a:spcPts val="200"/>
              </a:spcBef>
              <a:spcAft>
                <a:spcPts val="200"/>
              </a:spcAft>
              <a:buFont typeface="Arial" panose="020B0604020202020204" pitchFamily="34" charset="0"/>
              <a:buChar char="•"/>
            </a:pPr>
            <a:r>
              <a:rPr lang="en-US" sz="2000" dirty="0">
                <a:solidFill>
                  <a:srgbClr val="171717"/>
                </a:solidFill>
                <a:latin typeface="Open Sans" panose="020B0606030504020204" pitchFamily="34" charset="0"/>
                <a:ea typeface="Open Sans" panose="020B0606030504020204" pitchFamily="34" charset="0"/>
                <a:cs typeface="Open Sans" panose="020B0606030504020204" pitchFamily="34" charset="0"/>
              </a:rPr>
              <a:t>Developed autonomously and independently deployed. </a:t>
            </a:r>
          </a:p>
          <a:p>
            <a:pPr algn="just">
              <a:spcBef>
                <a:spcPts val="200"/>
              </a:spcBef>
              <a:spcAft>
                <a:spcPts val="200"/>
              </a:spcAft>
              <a:buFont typeface="Arial" panose="020B0604020202020204" pitchFamily="34" charset="0"/>
              <a:buChar char="•"/>
            </a:pPr>
            <a:r>
              <a:rPr lang="en-US" sz="2000" dirty="0">
                <a:solidFill>
                  <a:srgbClr val="171717"/>
                </a:solidFill>
                <a:latin typeface="Open Sans" panose="020B0606030504020204" pitchFamily="34" charset="0"/>
                <a:ea typeface="Open Sans" panose="020B0606030504020204" pitchFamily="34" charset="0"/>
                <a:cs typeface="Open Sans" panose="020B0606030504020204" pitchFamily="34" charset="0"/>
              </a:rPr>
              <a:t>Each microservice should own its related domain data model and domain logic and could use different data repositories (SQL, NoSQL) and different programming languages.</a:t>
            </a:r>
          </a:p>
          <a:p>
            <a:pPr algn="just">
              <a:spcBef>
                <a:spcPts val="200"/>
              </a:spcBef>
              <a:spcAft>
                <a:spcPts val="200"/>
              </a:spcAft>
              <a:buFont typeface="Arial" panose="020B0604020202020204" pitchFamily="34" charset="0"/>
              <a:buChar char="•"/>
            </a:pPr>
            <a:r>
              <a:rPr lang="en-US" sz="2000" dirty="0">
                <a:solidFill>
                  <a:srgbClr val="171717"/>
                </a:solidFill>
                <a:latin typeface="Open Sans" panose="020B0606030504020204" pitchFamily="34" charset="0"/>
                <a:ea typeface="Open Sans" panose="020B0606030504020204" pitchFamily="34" charset="0"/>
                <a:cs typeface="Open Sans" panose="020B0606030504020204" pitchFamily="34" charset="0"/>
              </a:rPr>
              <a:t>Use Domain-driven design (DDD) and Bounded Contexts to identify a set of loosely coupled and cohesive microservices.</a:t>
            </a:r>
            <a:endParaRPr lang="it-IT" sz="2000" dirty="0">
              <a:solidFill>
                <a:srgbClr val="171717"/>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4"/>
          <p:cNvSpPr>
            <a:spLocks noGrp="1"/>
          </p:cNvSpPr>
          <p:nvPr>
            <p:ph type="title"/>
          </p:nvPr>
        </p:nvSpPr>
        <p:spPr/>
        <p:txBody>
          <a:bodyPr/>
          <a:lstStyle/>
          <a:p>
            <a:r>
              <a:rPr lang="en-US"/>
              <a:t>What is a Microservice?</a:t>
            </a:r>
          </a:p>
        </p:txBody>
      </p:sp>
      <p:pic>
        <p:nvPicPr>
          <p:cNvPr id="1026" name="Picture 2" descr="Graphical user interface, application&#10;&#10;Description automatically generated">
            <a:extLst>
              <a:ext uri="{FF2B5EF4-FFF2-40B4-BE49-F238E27FC236}">
                <a16:creationId xmlns:a16="http://schemas.microsoft.com/office/drawing/2014/main" id="{98462026-522F-4E44-A193-4E5159C9EA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329" y="4881207"/>
            <a:ext cx="9461670" cy="1320049"/>
          </a:xfrm>
          <a:prstGeom prst="rect">
            <a:avLst/>
          </a:prstGeom>
          <a:noFill/>
        </p:spPr>
      </p:pic>
    </p:spTree>
    <p:extLst>
      <p:ext uri="{BB962C8B-B14F-4D97-AF65-F5344CB8AC3E}">
        <p14:creationId xmlns:p14="http://schemas.microsoft.com/office/powerpoint/2010/main" val="1862442163"/>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3244320C-6DA3-4C51-8D5C-5F899EC62709}" vid="{E18424FC-33FC-4E56-9E4A-43E137DCFF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11f5413e-b1ea-4db6-916f-1f9735b0c792">
      <UserInfo>
        <DisplayName>Arsen Vladimirskiy</DisplayName>
        <AccountId>32</AccountId>
        <AccountType/>
      </UserInfo>
      <UserInfo>
        <DisplayName>Pablo Casaubon</DisplayName>
        <AccountId>33</AccountId>
        <AccountType/>
      </UserInfo>
      <UserInfo>
        <DisplayName>Irina Kostina</DisplayName>
        <AccountId>34</AccountId>
        <AccountType/>
      </UserInfo>
      <UserInfo>
        <DisplayName>John Downs</DisplayName>
        <AccountId>35</AccountId>
        <AccountType/>
      </UserInfo>
      <UserInfo>
        <DisplayName>Dorin Cohen-Leira</DisplayName>
        <AccountId>36</AccountId>
        <AccountType/>
      </UserInfo>
      <UserInfo>
        <DisplayName>Bohdan Cherchyk</DisplayName>
        <AccountId>38</AccountId>
        <AccountType/>
      </UserInfo>
      <UserInfo>
        <DisplayName>Paul Burpo</DisplayName>
        <AccountId>39</AccountId>
        <AccountType/>
      </UserInfo>
      <UserInfo>
        <DisplayName>Daniel Scott-Raynsford</DisplayName>
        <AccountId>40</AccountId>
        <AccountType/>
      </UserInfo>
      <UserInfo>
        <DisplayName>Ravneet Khokhar (COLLABERA INC)</DisplayName>
        <AccountId>41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A38A28082788D4CB5E5732FC24D4F23" ma:contentTypeVersion="4" ma:contentTypeDescription="Create a new document." ma:contentTypeScope="" ma:versionID="9dbf8eff84ede69e1cd0a0be304a6b86">
  <xsd:schema xmlns:xsd="http://www.w3.org/2001/XMLSchema" xmlns:xs="http://www.w3.org/2001/XMLSchema" xmlns:p="http://schemas.microsoft.com/office/2006/metadata/properties" xmlns:ns2="03e3f59c-25a1-4a31-8f47-495bcd1cbac4" xmlns:ns3="11f5413e-b1ea-4db6-916f-1f9735b0c792" targetNamespace="http://schemas.microsoft.com/office/2006/metadata/properties" ma:root="true" ma:fieldsID="269e1e16ac2bd6ea90e1bf9910de3549" ns2:_="" ns3:_="">
    <xsd:import namespace="03e3f59c-25a1-4a31-8f47-495bcd1cbac4"/>
    <xsd:import namespace="11f5413e-b1ea-4db6-916f-1f9735b0c79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3e3f59c-25a1-4a31-8f47-495bcd1cba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1f5413e-b1ea-4db6-916f-1f9735b0c79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7C11C8-8ED7-4340-90C5-D5E2F27D7DBB}">
  <ds:schemaRefs>
    <ds:schemaRef ds:uri="http://schemas.microsoft.com/sharepoint/v3/contenttype/forms"/>
  </ds:schemaRefs>
</ds:datastoreItem>
</file>

<file path=customXml/itemProps2.xml><?xml version="1.0" encoding="utf-8"?>
<ds:datastoreItem xmlns:ds="http://schemas.openxmlformats.org/officeDocument/2006/customXml" ds:itemID="{281212B8-EAB3-43D0-85E0-012E8B10DE65}">
  <ds:schemaRefs>
    <ds:schemaRef ds:uri="03e3f59c-25a1-4a31-8f47-495bcd1cbac4"/>
    <ds:schemaRef ds:uri="11f5413e-b1ea-4db6-916f-1f9735b0c79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3CC513E-9D48-4BAA-A1A0-8CA17250C093}">
  <ds:schemaRefs>
    <ds:schemaRef ds:uri="03e3f59c-25a1-4a31-8f47-495bcd1cbac4"/>
    <ds:schemaRef ds:uri="11f5413e-b1ea-4db6-916f-1f9735b0c79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Blue_with_white_background_Microsoft_template</Template>
  <TotalTime>1739</TotalTime>
  <Words>3962</Words>
  <Application>Microsoft Office PowerPoint</Application>
  <PresentationFormat>Widescreen</PresentationFormat>
  <Paragraphs>379</Paragraphs>
  <Slides>35</Slides>
  <Notes>21</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Calibri</vt:lpstr>
      <vt:lpstr>Consolas</vt:lpstr>
      <vt:lpstr>Courier New</vt:lpstr>
      <vt:lpstr>Open Sans</vt:lpstr>
      <vt:lpstr>Segoe UI</vt:lpstr>
      <vt:lpstr>Segoe UI Semibold</vt:lpstr>
      <vt:lpstr>Symbol</vt:lpstr>
      <vt:lpstr>Wingdings</vt:lpstr>
      <vt:lpstr>White Template</vt:lpstr>
      <vt:lpstr>Breaking down the monolith in your SaaS application</vt:lpstr>
      <vt:lpstr>Agenda</vt:lpstr>
      <vt:lpstr>The Journey to the Cloud</vt:lpstr>
      <vt:lpstr>Lift-and-Shift vs Cloud Optimized Apps vs Cloud Native Apps</vt:lpstr>
      <vt:lpstr>Monolithic Applications: Definition</vt:lpstr>
      <vt:lpstr>Pros and Cons of Monolithic Solution</vt:lpstr>
      <vt:lpstr>Is Monolith bad?</vt:lpstr>
      <vt:lpstr>What is a Service?</vt:lpstr>
      <vt:lpstr>What is a Microservice?</vt:lpstr>
      <vt:lpstr>Microservices…</vt:lpstr>
      <vt:lpstr>Microservices…</vt:lpstr>
      <vt:lpstr>Microservice Architecture Benefits</vt:lpstr>
      <vt:lpstr>Monolithic Deployment Approach</vt:lpstr>
      <vt:lpstr>Data in Monolithic approach</vt:lpstr>
      <vt:lpstr>Data sovereignty per microservice</vt:lpstr>
      <vt:lpstr>Saga Design Pattern</vt:lpstr>
      <vt:lpstr>Communications in a microservice-based architecture</vt:lpstr>
      <vt:lpstr>PowerPoint Presentation</vt:lpstr>
      <vt:lpstr>API Gateway Pattern (1 of 3)</vt:lpstr>
      <vt:lpstr>API Gateway Pattern (2 of 3)</vt:lpstr>
      <vt:lpstr>API Gateway Pattern (3 of 3)</vt:lpstr>
      <vt:lpstr>What is a container?</vt:lpstr>
      <vt:lpstr>What is Kubernetes?</vt:lpstr>
      <vt:lpstr>Main components of Kubernetes</vt:lpstr>
      <vt:lpstr>More on Kubernetes</vt:lpstr>
      <vt:lpstr>Kubernetes Ecosystem</vt:lpstr>
      <vt:lpstr>Kubernetes on Azure</vt:lpstr>
      <vt:lpstr>Azure Arc for Kubernetes</vt:lpstr>
      <vt:lpstr>Multitenancy and Isolation</vt:lpstr>
      <vt:lpstr>Single-tenant deployments</vt:lpstr>
      <vt:lpstr>Vertically partitioned deployments</vt:lpstr>
      <vt:lpstr>Kubernetes and multi-tenancy</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Paolo Salvatori</dc:creator>
  <cp:lastModifiedBy>Paolo Salvatori</cp:lastModifiedBy>
  <cp:revision>4</cp:revision>
  <dcterms:created xsi:type="dcterms:W3CDTF">2021-10-18T12:03:32Z</dcterms:created>
  <dcterms:modified xsi:type="dcterms:W3CDTF">2021-10-27T09:10:57Z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0x010100DA38A28082788D4CB5E5732FC24D4F23</vt:lpwstr>
  </property>
</Properties>
</file>